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0" r:id="rId4"/>
    <p:sldId id="271" r:id="rId5"/>
    <p:sldId id="258" r:id="rId6"/>
    <p:sldId id="259" r:id="rId7"/>
    <p:sldId id="260" r:id="rId8"/>
    <p:sldId id="273" r:id="rId9"/>
    <p:sldId id="261" r:id="rId10"/>
    <p:sldId id="262" r:id="rId11"/>
    <p:sldId id="263" r:id="rId12"/>
    <p:sldId id="264" r:id="rId13"/>
    <p:sldId id="266" r:id="rId14"/>
    <p:sldId id="267" r:id="rId15"/>
    <p:sldId id="268" r:id="rId16"/>
    <p:sldId id="269" r:id="rId17"/>
    <p:sldId id="265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20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CB0DC2-66EA-8245-9AFA-5C781AA54D3D}" type="datetimeFigureOut">
              <a:rPr lang="en-US" smtClean="0"/>
              <a:t>9/16/11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BBF77-2516-1542-8236-E08BD326A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41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BBF77-2516-1542-8236-E08BD326A3D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481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F65D-A172-E84C-9AB6-AD82FB9C368A}" type="datetimeFigureOut">
              <a:rPr lang="en-US" smtClean="0"/>
              <a:t>9/16/11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224E-757C-0243-B85A-F5200D099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011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F65D-A172-E84C-9AB6-AD82FB9C368A}" type="datetimeFigureOut">
              <a:rPr lang="en-US" smtClean="0"/>
              <a:t>9/16/11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224E-757C-0243-B85A-F5200D099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90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F65D-A172-E84C-9AB6-AD82FB9C368A}" type="datetimeFigureOut">
              <a:rPr lang="en-US" smtClean="0"/>
              <a:t>9/16/11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224E-757C-0243-B85A-F5200D099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20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F65D-A172-E84C-9AB6-AD82FB9C368A}" type="datetimeFigureOut">
              <a:rPr lang="en-US" smtClean="0"/>
              <a:t>9/16/11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224E-757C-0243-B85A-F5200D099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603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F65D-A172-E84C-9AB6-AD82FB9C368A}" type="datetimeFigureOut">
              <a:rPr lang="en-US" smtClean="0"/>
              <a:t>9/16/11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224E-757C-0243-B85A-F5200D099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395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F65D-A172-E84C-9AB6-AD82FB9C368A}" type="datetimeFigureOut">
              <a:rPr lang="en-US" smtClean="0"/>
              <a:t>9/16/11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224E-757C-0243-B85A-F5200D099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563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F65D-A172-E84C-9AB6-AD82FB9C368A}" type="datetimeFigureOut">
              <a:rPr lang="en-US" smtClean="0"/>
              <a:t>9/16/11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224E-757C-0243-B85A-F5200D099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70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F65D-A172-E84C-9AB6-AD82FB9C368A}" type="datetimeFigureOut">
              <a:rPr lang="en-US" smtClean="0"/>
              <a:t>9/16/11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224E-757C-0243-B85A-F5200D099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65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F65D-A172-E84C-9AB6-AD82FB9C368A}" type="datetimeFigureOut">
              <a:rPr lang="en-US" smtClean="0"/>
              <a:t>9/16/11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224E-757C-0243-B85A-F5200D099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17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F65D-A172-E84C-9AB6-AD82FB9C368A}" type="datetimeFigureOut">
              <a:rPr lang="en-US" smtClean="0"/>
              <a:t>9/16/11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224E-757C-0243-B85A-F5200D099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840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F65D-A172-E84C-9AB6-AD82FB9C368A}" type="datetimeFigureOut">
              <a:rPr lang="en-US" smtClean="0"/>
              <a:t>9/16/11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C224E-757C-0243-B85A-F5200D099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812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3F65D-A172-E84C-9AB6-AD82FB9C368A}" type="datetimeFigureOut">
              <a:rPr lang="en-US" smtClean="0"/>
              <a:t>9/16/11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C224E-757C-0243-B85A-F5200D099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407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hyperlink" Target="http://www.bitbunker.com/pricing" TargetMode="External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grants.nih.gov/grants/policy/nihgps_2010/nihgps_ch8.htm%23_Toc271264950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Challenges in data acquisition, storage and processing for NIH funded studies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Stephen Barnes, PhD</a:t>
            </a:r>
          </a:p>
          <a:p>
            <a:r>
              <a:rPr lang="en-US" b="1" dirty="0" smtClean="0"/>
              <a:t>Department of Pharmacology &amp; Toxicology and the Targeted Metabolomics and Proteomics Laboratory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588000" y="158234"/>
            <a:ext cx="31726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UAB </a:t>
            </a:r>
            <a:r>
              <a:rPr lang="en-US" b="1" dirty="0"/>
              <a:t>Research Computing </a:t>
            </a:r>
            <a:r>
              <a:rPr lang="en-US" b="1" dirty="0" smtClean="0"/>
              <a:t>Day</a:t>
            </a:r>
            <a:endParaRPr lang="en-US" b="1" dirty="0"/>
          </a:p>
          <a:p>
            <a:r>
              <a:rPr lang="en-US" b="1" dirty="0" smtClean="0"/>
              <a:t>September 15, 2011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33984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>
                <a:solidFill>
                  <a:srgbClr val="FF0000"/>
                </a:solidFill>
              </a:rPr>
              <a:t>Whither the cloud?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smtClean="0"/>
              <a:t>Depends on the size and capacity of the pipe from the acquisition computer to the computers in the cloud</a:t>
            </a:r>
          </a:p>
          <a:p>
            <a:r>
              <a:rPr lang="en-US" b="1" smtClean="0"/>
              <a:t>If we can get data to the cloud, can the software, particularly commercial software, be used for analysis in the cloud?</a:t>
            </a:r>
          </a:p>
          <a:p>
            <a:pPr lvl="1"/>
            <a:r>
              <a:rPr lang="en-US" b="1" smtClean="0"/>
              <a:t>Opportunity for companies to go to a different business model where there is one, always up-to-date version of their software in the cloud and users pay a small fee for each time they use it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8963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>
                <a:solidFill>
                  <a:srgbClr val="FF0000"/>
                </a:solidFill>
              </a:rPr>
              <a:t>Principal issues posed at Bio-IT 2011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smtClean="0"/>
              <a:t>Can cloud infrastructure can support high-throughput data analysis pipelines designed for next-generation sequencing data?</a:t>
            </a:r>
          </a:p>
          <a:p>
            <a:pPr lvl="1"/>
            <a:r>
              <a:rPr lang="en-US" sz="2400" b="1" smtClean="0">
                <a:solidFill>
                  <a:srgbClr val="0000FF"/>
                </a:solidFill>
              </a:rPr>
              <a:t>“</a:t>
            </a:r>
            <a:r>
              <a:rPr lang="en-US" sz="2400" b="1" i="1" smtClean="0">
                <a:solidFill>
                  <a:srgbClr val="0000FF"/>
                </a:solidFill>
              </a:rPr>
              <a:t>The cloud is a valuable option for small research centers that lack the resources to purchase and maintain in-house infrastructure</a:t>
            </a:r>
            <a:r>
              <a:rPr lang="en-US" sz="2400" b="1" smtClean="0">
                <a:solidFill>
                  <a:srgbClr val="0000FF"/>
                </a:solidFill>
              </a:rPr>
              <a:t>”</a:t>
            </a:r>
          </a:p>
          <a:p>
            <a:pPr lvl="1"/>
            <a:r>
              <a:rPr lang="en-US" sz="2400" b="1" i="1" smtClean="0">
                <a:solidFill>
                  <a:srgbClr val="0000FF"/>
                </a:solidFill>
              </a:rPr>
              <a:t>“For large centers like the Broad Institute </a:t>
            </a:r>
            <a:r>
              <a:rPr lang="en-US" sz="2400" b="1" i="1" smtClean="0"/>
              <a:t>(or UAB)</a:t>
            </a:r>
            <a:r>
              <a:rPr lang="en-US" sz="2400" b="1" i="1" smtClean="0">
                <a:solidFill>
                  <a:srgbClr val="0000FF"/>
                </a:solidFill>
              </a:rPr>
              <a:t>, which require almost constant compute power to manage and move files ranging from 1 gigabyte to 1 terabyte in size, the cloud, at least for the present, does not seem to be a cost-effective option.”</a:t>
            </a:r>
            <a:r>
              <a:rPr lang="en-US" sz="2400" b="1" smtClean="0">
                <a:solidFill>
                  <a:srgbClr val="0000FF"/>
                </a:solidFill>
              </a:rPr>
              <a:t>  </a:t>
            </a:r>
            <a:endParaRPr lang="en-US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658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>
                <a:solidFill>
                  <a:srgbClr val="FF0000"/>
                </a:solidFill>
              </a:rPr>
              <a:t>Economics of the cloud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smtClean="0"/>
              <a:t>Estimated cost of traditional storage is $3.75 per Gigabyte-month</a:t>
            </a:r>
          </a:p>
          <a:p>
            <a:pPr lvl="1"/>
            <a:r>
              <a:rPr lang="en-US" b="1" smtClean="0"/>
              <a:t>Amazon cost – $0.15 Gigabyte-month</a:t>
            </a:r>
          </a:p>
          <a:p>
            <a:r>
              <a:rPr lang="en-US" b="1" smtClean="0"/>
              <a:t>CPU cost estimated at $2.63-$3.33 per CPU-hour</a:t>
            </a:r>
          </a:p>
          <a:p>
            <a:pPr lvl="1"/>
            <a:r>
              <a:rPr lang="en-US" b="1" smtClean="0"/>
              <a:t>Microsoft Azure cost - $0.12 CPU-hour</a:t>
            </a:r>
          </a:p>
          <a:p>
            <a:r>
              <a:rPr lang="en-US" b="1" smtClean="0"/>
              <a:t>The cloud, if you can get there, offers substantial savings</a:t>
            </a:r>
            <a:endParaRPr lang="en-US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83920" y="6146166"/>
            <a:ext cx="7681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From Virtualization and Cloud Computing – Digital Realty Trust, February 2011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749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Tb storage costs in the Cloud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$0.15/GB/month </a:t>
            </a:r>
            <a:r>
              <a:rPr lang="en-US" b="1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b="1" dirty="0" smtClean="0"/>
              <a:t> $150/TB/month</a:t>
            </a:r>
          </a:p>
          <a:p>
            <a:r>
              <a:rPr lang="en-US" b="1" dirty="0" smtClean="0"/>
              <a:t>Annual cost </a:t>
            </a:r>
            <a:r>
              <a:rPr lang="en-US" b="1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b="1" dirty="0">
                <a:sym typeface="Wingdings"/>
              </a:rPr>
              <a:t> </a:t>
            </a:r>
            <a:r>
              <a:rPr lang="en-US" b="1" dirty="0" smtClean="0">
                <a:sym typeface="Wingdings"/>
              </a:rPr>
              <a:t>$1,800/TB/year</a:t>
            </a:r>
          </a:p>
          <a:p>
            <a:r>
              <a:rPr lang="en-US" b="1" dirty="0" smtClean="0">
                <a:sym typeface="Wingdings"/>
              </a:rPr>
              <a:t>Commercially, “life-time storage” is $3,000</a:t>
            </a:r>
          </a:p>
          <a:p>
            <a:r>
              <a:rPr lang="en-US" b="1" dirty="0" smtClean="0">
                <a:sym typeface="Wingdings"/>
              </a:rPr>
              <a:t>For our group, ONE machine generates 2 TB each month</a:t>
            </a:r>
          </a:p>
          <a:p>
            <a:r>
              <a:rPr lang="en-US" b="1" dirty="0" smtClean="0">
                <a:sym typeface="Wingdings"/>
              </a:rPr>
              <a:t>Annualized cost $78,000</a:t>
            </a:r>
          </a:p>
          <a:p>
            <a:r>
              <a:rPr lang="en-US" b="1" dirty="0" smtClean="0">
                <a:sym typeface="Wingdings"/>
              </a:rPr>
              <a:t>Conclusion: Cloud HD storage is not viable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4762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Other models to consider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Do we really need to have high speed access to old data?</a:t>
            </a:r>
          </a:p>
          <a:p>
            <a:r>
              <a:rPr lang="en-US" b="1" dirty="0" smtClean="0"/>
              <a:t>Is a tape back up system viable?</a:t>
            </a:r>
          </a:p>
          <a:p>
            <a:pPr lvl="1"/>
            <a:r>
              <a:rPr lang="en-US" b="1" dirty="0" smtClean="0"/>
              <a:t>Google still uses it as their long-term storage system</a:t>
            </a:r>
          </a:p>
          <a:p>
            <a:pPr lvl="1"/>
            <a:r>
              <a:rPr lang="en-US" b="1" dirty="0" smtClean="0"/>
              <a:t>One tenth of the costs of HD storage</a:t>
            </a:r>
          </a:p>
          <a:p>
            <a:pPr lvl="1"/>
            <a:r>
              <a:rPr lang="en-US" b="1" dirty="0" smtClean="0"/>
              <a:t>This reduces 1 TB storage to $15/month or $180/year</a:t>
            </a:r>
          </a:p>
        </p:txBody>
      </p:sp>
    </p:spTree>
    <p:extLst>
      <p:ext uri="{BB962C8B-B14F-4D97-AF65-F5344CB8AC3E}">
        <p14:creationId xmlns:p14="http://schemas.microsoft.com/office/powerpoint/2010/main" val="933196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Costs of tape storage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5" name="Picture 4" descr="Screen Shot 2011-08-24 at 9.18.0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1739900"/>
            <a:ext cx="7886700" cy="2349500"/>
          </a:xfrm>
          <a:prstGeom prst="rect">
            <a:avLst/>
          </a:prstGeom>
        </p:spPr>
      </p:pic>
      <p:pic>
        <p:nvPicPr>
          <p:cNvPr id="6" name="Picture 5" descr="Screen Shot 2011-08-24 at 9.23.12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0" y="4089400"/>
            <a:ext cx="7835900" cy="1879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330832" y="1165412"/>
            <a:ext cx="456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hlinkClick r:id="rId4"/>
              </a:rPr>
              <a:t>http://www.bitbunker.com/</a:t>
            </a:r>
            <a:r>
              <a:rPr lang="en-US" sz="2400" dirty="0" smtClean="0">
                <a:hlinkClick r:id="rId4"/>
              </a:rPr>
              <a:t>pricing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22301" y="5961533"/>
            <a:ext cx="7835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If an investigator uploads a 200 GB file, this costs $20. It also costs $20 each time it is downloaded. This will be a cost borne by the investigator.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910241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The robotic tape storage system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3" name="Picture 2" descr="Screen Shot 2011-08-24 at 9.53.5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89100"/>
            <a:ext cx="9144000" cy="347452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4001" y="5408706"/>
            <a:ext cx="88899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Download time is consistent with the time to get a coffee or a Coke, or take a quick bathroom break.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543926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-5873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>
                <a:solidFill>
                  <a:srgbClr val="FF0000"/>
                </a:solidFill>
              </a:rPr>
              <a:t>Summary and the future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66825"/>
            <a:ext cx="8229600" cy="5178425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/>
              <a:t>Biomedical research is generating </a:t>
            </a:r>
            <a:r>
              <a:rPr lang="en-US" sz="2800" b="1" i="1" dirty="0" smtClean="0"/>
              <a:t>volumes</a:t>
            </a:r>
            <a:r>
              <a:rPr lang="en-US" sz="2800" b="1" dirty="0" smtClean="0"/>
              <a:t> of data that strain the current system for data transport and storage</a:t>
            </a:r>
          </a:p>
          <a:p>
            <a:pPr lvl="1"/>
            <a:r>
              <a:rPr lang="en-US" sz="2400" b="1" dirty="0" smtClean="0"/>
              <a:t>There are two options</a:t>
            </a:r>
          </a:p>
          <a:p>
            <a:pPr lvl="2"/>
            <a:r>
              <a:rPr lang="en-US" sz="2000" b="1" dirty="0" smtClean="0"/>
              <a:t>Gaining access to very fast pipes from UAB </a:t>
            </a:r>
            <a:r>
              <a:rPr lang="en-US" sz="2000" b="1" dirty="0" err="1" smtClean="0"/>
              <a:t>NextGen</a:t>
            </a:r>
            <a:r>
              <a:rPr lang="en-US" sz="2000" b="1" dirty="0" smtClean="0"/>
              <a:t> and other UAB data generating centers to existing regional fast pipes and on to the commercial cloud</a:t>
            </a:r>
          </a:p>
          <a:p>
            <a:pPr lvl="2"/>
            <a:r>
              <a:rPr lang="en-US" sz="2000" b="1" dirty="0" smtClean="0"/>
              <a:t>Creating very fast pipes from UAB </a:t>
            </a:r>
            <a:r>
              <a:rPr lang="en-US" sz="2000" b="1" dirty="0" err="1" smtClean="0"/>
              <a:t>NextGen</a:t>
            </a:r>
            <a:r>
              <a:rPr lang="en-US" sz="2000" b="1" dirty="0" smtClean="0"/>
              <a:t> and other UAB data generating centers to a UAB cloud </a:t>
            </a:r>
          </a:p>
          <a:p>
            <a:r>
              <a:rPr lang="en-US" sz="2800" b="1" dirty="0" smtClean="0"/>
              <a:t>Storage costs of large data sets has become an economic heavyweight</a:t>
            </a:r>
          </a:p>
          <a:p>
            <a:pPr lvl="1"/>
            <a:r>
              <a:rPr lang="en-US" sz="2400" b="1" dirty="0" smtClean="0"/>
              <a:t>Is a tape system the solution for NIH data?</a:t>
            </a:r>
          </a:p>
          <a:p>
            <a:r>
              <a:rPr lang="en-US" sz="2800" b="1" dirty="0" smtClean="0"/>
              <a:t>Software may not be transferrable to the cloud</a:t>
            </a:r>
          </a:p>
          <a:p>
            <a:r>
              <a:rPr lang="en-US" sz="2800" b="1" dirty="0" smtClean="0"/>
              <a:t>Security issues need good solutions for all parties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605899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Acknowledgements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49931" cy="45259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David </a:t>
            </a:r>
            <a:r>
              <a:rPr lang="en-US" b="1" dirty="0" err="1" smtClean="0"/>
              <a:t>Shealy</a:t>
            </a:r>
            <a:r>
              <a:rPr lang="en-US" b="1" dirty="0" smtClean="0"/>
              <a:t>, PhD</a:t>
            </a:r>
          </a:p>
          <a:p>
            <a:r>
              <a:rPr lang="en-US" b="1" dirty="0" err="1" smtClean="0"/>
              <a:t>Chiquito</a:t>
            </a:r>
            <a:r>
              <a:rPr lang="en-US" b="1" dirty="0" smtClean="0"/>
              <a:t> </a:t>
            </a:r>
            <a:r>
              <a:rPr lang="en-US" b="1" dirty="0" err="1" smtClean="0"/>
              <a:t>Crasto</a:t>
            </a:r>
            <a:r>
              <a:rPr lang="en-US" b="1" dirty="0" smtClean="0"/>
              <a:t>, PhD</a:t>
            </a:r>
          </a:p>
          <a:p>
            <a:r>
              <a:rPr lang="en-US" b="1" dirty="0" smtClean="0"/>
              <a:t>Jonas Almeida, PhD</a:t>
            </a:r>
          </a:p>
          <a:p>
            <a:r>
              <a:rPr lang="en-US" b="1" dirty="0" smtClean="0"/>
              <a:t>John-Paul Robinson</a:t>
            </a:r>
          </a:p>
          <a:p>
            <a:r>
              <a:rPr lang="en-US" b="1" dirty="0" smtClean="0"/>
              <a:t>Scott Sweeney</a:t>
            </a:r>
          </a:p>
          <a:p>
            <a:r>
              <a:rPr lang="en-US" b="1" dirty="0" smtClean="0"/>
              <a:t>Landon Wilson</a:t>
            </a:r>
          </a:p>
          <a:p>
            <a:r>
              <a:rPr lang="en-US" b="1" dirty="0" err="1" smtClean="0"/>
              <a:t>Mikako</a:t>
            </a:r>
            <a:r>
              <a:rPr lang="en-US" b="1" dirty="0" smtClean="0"/>
              <a:t> Kawai</a:t>
            </a:r>
          </a:p>
          <a:p>
            <a:r>
              <a:rPr lang="en-US" b="1" dirty="0" err="1" smtClean="0"/>
              <a:t>Chandrahas</a:t>
            </a:r>
            <a:r>
              <a:rPr lang="en-US" b="1" dirty="0" smtClean="0"/>
              <a:t> </a:t>
            </a:r>
            <a:r>
              <a:rPr lang="en-US" b="1" dirty="0" err="1" smtClean="0"/>
              <a:t>Narne</a:t>
            </a:r>
            <a:endParaRPr lang="en-US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46358" y="2942151"/>
            <a:ext cx="4349931" cy="14463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NCCAM R21 AT004661</a:t>
            </a:r>
          </a:p>
          <a:p>
            <a:r>
              <a:rPr lang="en-US" b="1" dirty="0" smtClean="0"/>
              <a:t>NCRR S10 RR027822</a:t>
            </a:r>
          </a:p>
        </p:txBody>
      </p:sp>
    </p:spTree>
    <p:extLst>
      <p:ext uri="{BB962C8B-B14F-4D97-AF65-F5344CB8AC3E}">
        <p14:creationId xmlns:p14="http://schemas.microsoft.com/office/powerpoint/2010/main" val="3135573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Synopsis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128" y="2075149"/>
            <a:ext cx="8229600" cy="3720627"/>
          </a:xfrm>
        </p:spPr>
        <p:txBody>
          <a:bodyPr/>
          <a:lstStyle/>
          <a:p>
            <a:r>
              <a:rPr lang="en-US" b="1" dirty="0" smtClean="0"/>
              <a:t>Proteomic and genomic “cats”</a:t>
            </a:r>
          </a:p>
          <a:p>
            <a:r>
              <a:rPr lang="en-US" b="1" dirty="0" smtClean="0"/>
              <a:t>Federal rules for maintaining data from funded grants</a:t>
            </a:r>
          </a:p>
          <a:p>
            <a:r>
              <a:rPr lang="en-US" b="1" dirty="0" smtClean="0"/>
              <a:t>Economics of storing and transferring data</a:t>
            </a:r>
          </a:p>
          <a:p>
            <a:pPr lvl="1"/>
            <a:r>
              <a:rPr lang="en-US" b="1" dirty="0" smtClean="0"/>
              <a:t>Local Cloud </a:t>
            </a:r>
            <a:r>
              <a:rPr lang="en-US" b="1" dirty="0" err="1" smtClean="0"/>
              <a:t>vs</a:t>
            </a:r>
            <a:r>
              <a:rPr lang="en-US" b="1" dirty="0" smtClean="0"/>
              <a:t> Commercial Cloud</a:t>
            </a:r>
          </a:p>
          <a:p>
            <a:pPr lvl="1"/>
            <a:r>
              <a:rPr lang="en-US" b="1" dirty="0" smtClean="0"/>
              <a:t>Media for Cloud storage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435842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oup 153"/>
          <p:cNvGrpSpPr/>
          <p:nvPr/>
        </p:nvGrpSpPr>
        <p:grpSpPr>
          <a:xfrm>
            <a:off x="466824" y="2401123"/>
            <a:ext cx="3881601" cy="1052879"/>
            <a:chOff x="2745837" y="4357017"/>
            <a:chExt cx="3881601" cy="1052879"/>
          </a:xfrm>
        </p:grpSpPr>
        <p:grpSp>
          <p:nvGrpSpPr>
            <p:cNvPr id="55" name="Group 54"/>
            <p:cNvGrpSpPr/>
            <p:nvPr/>
          </p:nvGrpSpPr>
          <p:grpSpPr>
            <a:xfrm>
              <a:off x="2745837" y="4392095"/>
              <a:ext cx="997074" cy="1017801"/>
              <a:chOff x="956786" y="735395"/>
              <a:chExt cx="1698669" cy="2036041"/>
            </a:xfrm>
          </p:grpSpPr>
          <p:sp>
            <p:nvSpPr>
              <p:cNvPr id="56" name="Freeform 55"/>
              <p:cNvSpPr/>
              <p:nvPr/>
            </p:nvSpPr>
            <p:spPr>
              <a:xfrm>
                <a:off x="2124364" y="2226199"/>
                <a:ext cx="531091" cy="267619"/>
              </a:xfrm>
              <a:custGeom>
                <a:avLst/>
                <a:gdLst>
                  <a:gd name="connsiteX0" fmla="*/ 0 w 531091"/>
                  <a:gd name="connsiteY0" fmla="*/ 244528 h 267619"/>
                  <a:gd name="connsiteX1" fmla="*/ 34636 w 531091"/>
                  <a:gd name="connsiteY1" fmla="*/ 186801 h 267619"/>
                  <a:gd name="connsiteX2" fmla="*/ 46181 w 531091"/>
                  <a:gd name="connsiteY2" fmla="*/ 152165 h 267619"/>
                  <a:gd name="connsiteX3" fmla="*/ 80818 w 531091"/>
                  <a:gd name="connsiteY3" fmla="*/ 129074 h 267619"/>
                  <a:gd name="connsiteX4" fmla="*/ 150091 w 531091"/>
                  <a:gd name="connsiteY4" fmla="*/ 82892 h 267619"/>
                  <a:gd name="connsiteX5" fmla="*/ 184727 w 531091"/>
                  <a:gd name="connsiteY5" fmla="*/ 59801 h 267619"/>
                  <a:gd name="connsiteX6" fmla="*/ 219363 w 531091"/>
                  <a:gd name="connsiteY6" fmla="*/ 48256 h 267619"/>
                  <a:gd name="connsiteX7" fmla="*/ 254000 w 531091"/>
                  <a:gd name="connsiteY7" fmla="*/ 13619 h 267619"/>
                  <a:gd name="connsiteX8" fmla="*/ 438727 w 531091"/>
                  <a:gd name="connsiteY8" fmla="*/ 13619 h 267619"/>
                  <a:gd name="connsiteX9" fmla="*/ 461818 w 531091"/>
                  <a:gd name="connsiteY9" fmla="*/ 48256 h 267619"/>
                  <a:gd name="connsiteX10" fmla="*/ 473363 w 531091"/>
                  <a:gd name="connsiteY10" fmla="*/ 82892 h 267619"/>
                  <a:gd name="connsiteX11" fmla="*/ 531091 w 531091"/>
                  <a:gd name="connsiteY11" fmla="*/ 186801 h 267619"/>
                  <a:gd name="connsiteX12" fmla="*/ 519545 w 531091"/>
                  <a:gd name="connsiteY12" fmla="*/ 232983 h 267619"/>
                  <a:gd name="connsiteX13" fmla="*/ 496454 w 531091"/>
                  <a:gd name="connsiteY13" fmla="*/ 267619 h 2676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31091" h="267619">
                    <a:moveTo>
                      <a:pt x="0" y="244528"/>
                    </a:moveTo>
                    <a:cubicBezTo>
                      <a:pt x="11545" y="225286"/>
                      <a:pt x="24601" y="206872"/>
                      <a:pt x="34636" y="186801"/>
                    </a:cubicBezTo>
                    <a:cubicBezTo>
                      <a:pt x="40078" y="175916"/>
                      <a:pt x="38579" y="161668"/>
                      <a:pt x="46181" y="152165"/>
                    </a:cubicBezTo>
                    <a:cubicBezTo>
                      <a:pt x="54849" y="141330"/>
                      <a:pt x="69272" y="136771"/>
                      <a:pt x="80818" y="129074"/>
                    </a:cubicBezTo>
                    <a:cubicBezTo>
                      <a:pt x="121404" y="68194"/>
                      <a:pt x="80506" y="112714"/>
                      <a:pt x="150091" y="82892"/>
                    </a:cubicBezTo>
                    <a:cubicBezTo>
                      <a:pt x="162845" y="77426"/>
                      <a:pt x="172316" y="66006"/>
                      <a:pt x="184727" y="59801"/>
                    </a:cubicBezTo>
                    <a:cubicBezTo>
                      <a:pt x="195612" y="54358"/>
                      <a:pt x="207818" y="52104"/>
                      <a:pt x="219363" y="48256"/>
                    </a:cubicBezTo>
                    <a:cubicBezTo>
                      <a:pt x="230909" y="36710"/>
                      <a:pt x="240414" y="22676"/>
                      <a:pt x="254000" y="13619"/>
                    </a:cubicBezTo>
                    <a:cubicBezTo>
                      <a:pt x="299372" y="-16629"/>
                      <a:pt x="428511" y="12833"/>
                      <a:pt x="438727" y="13619"/>
                    </a:cubicBezTo>
                    <a:cubicBezTo>
                      <a:pt x="446424" y="25165"/>
                      <a:pt x="455612" y="35845"/>
                      <a:pt x="461818" y="48256"/>
                    </a:cubicBezTo>
                    <a:cubicBezTo>
                      <a:pt x="467260" y="59141"/>
                      <a:pt x="467453" y="72254"/>
                      <a:pt x="473363" y="82892"/>
                    </a:cubicBezTo>
                    <a:cubicBezTo>
                      <a:pt x="539531" y="201995"/>
                      <a:pt x="504965" y="108426"/>
                      <a:pt x="531091" y="186801"/>
                    </a:cubicBezTo>
                    <a:cubicBezTo>
                      <a:pt x="527242" y="202195"/>
                      <a:pt x="525796" y="218398"/>
                      <a:pt x="519545" y="232983"/>
                    </a:cubicBezTo>
                    <a:cubicBezTo>
                      <a:pt x="514079" y="245737"/>
                      <a:pt x="496454" y="267619"/>
                      <a:pt x="496454" y="267619"/>
                    </a:cubicBezTo>
                  </a:path>
                </a:pathLst>
              </a:custGeom>
              <a:ln w="76200" cmpd="sng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1224531" y="1562861"/>
                <a:ext cx="946014" cy="1189182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  <a:scene3d>
                <a:camera prst="orthographicFront">
                  <a:rot lat="0" lon="0" rev="900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1120626" y="933908"/>
                <a:ext cx="747085" cy="709771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</a:schemeClr>
                  </a:gs>
                  <a:gs pos="99000">
                    <a:schemeClr val="accent6">
                      <a:lumMod val="20000"/>
                      <a:lumOff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Isosceles Triangle 58"/>
              <p:cNvSpPr/>
              <p:nvPr/>
            </p:nvSpPr>
            <p:spPr>
              <a:xfrm>
                <a:off x="1647862" y="735395"/>
                <a:ext cx="211674" cy="286398"/>
              </a:xfrm>
              <a:prstGeom prst="triangle">
                <a:avLst/>
              </a:prstGeom>
              <a:solidFill>
                <a:srgbClr val="FAC090"/>
              </a:solidFill>
              <a:ln>
                <a:solidFill>
                  <a:srgbClr val="FCD5B5"/>
                </a:solidFill>
              </a:ln>
              <a:effectLst/>
              <a:scene3d>
                <a:camera prst="orthographicFront">
                  <a:rot lat="0" lon="0" rev="19854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0" name="Straight Connector 59"/>
              <p:cNvCxnSpPr/>
              <p:nvPr/>
            </p:nvCxnSpPr>
            <p:spPr>
              <a:xfrm flipH="1" flipV="1">
                <a:off x="956786" y="1270000"/>
                <a:ext cx="336188" cy="85043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Isosceles Triangle 60"/>
              <p:cNvSpPr/>
              <p:nvPr/>
            </p:nvSpPr>
            <p:spPr>
              <a:xfrm>
                <a:off x="1012857" y="825344"/>
                <a:ext cx="211674" cy="286398"/>
              </a:xfrm>
              <a:prstGeom prst="triangle">
                <a:avLst/>
              </a:prstGeom>
              <a:solidFill>
                <a:srgbClr val="FAC090"/>
              </a:solidFill>
              <a:ln>
                <a:solidFill>
                  <a:srgbClr val="FCD5B5"/>
                </a:solidFill>
              </a:ln>
              <a:effectLst/>
              <a:scene3d>
                <a:camera prst="orthographicFront">
                  <a:rot lat="0" lon="0" rev="2994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 flipH="1">
                <a:off x="956786" y="1426504"/>
                <a:ext cx="347617" cy="0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flipH="1">
                <a:off x="1012857" y="1481802"/>
                <a:ext cx="330084" cy="161877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flipH="1">
                <a:off x="1734480" y="1135045"/>
                <a:ext cx="336188" cy="161877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flipH="1">
                <a:off x="1737142" y="1285773"/>
                <a:ext cx="336188" cy="71461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flipH="1">
                <a:off x="1737142" y="1458799"/>
                <a:ext cx="333526" cy="0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Oval 66"/>
              <p:cNvSpPr/>
              <p:nvPr/>
            </p:nvSpPr>
            <p:spPr>
              <a:xfrm>
                <a:off x="1342941" y="1270000"/>
                <a:ext cx="46182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1601680" y="1240054"/>
                <a:ext cx="46182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Freeform 68"/>
              <p:cNvSpPr/>
              <p:nvPr/>
            </p:nvSpPr>
            <p:spPr>
              <a:xfrm>
                <a:off x="1466370" y="1420091"/>
                <a:ext cx="115454" cy="23091"/>
              </a:xfrm>
              <a:custGeom>
                <a:avLst/>
                <a:gdLst>
                  <a:gd name="connsiteX0" fmla="*/ 0 w 115454"/>
                  <a:gd name="connsiteY0" fmla="*/ 0 h 23091"/>
                  <a:gd name="connsiteX1" fmla="*/ 57727 w 115454"/>
                  <a:gd name="connsiteY1" fmla="*/ 23091 h 23091"/>
                  <a:gd name="connsiteX2" fmla="*/ 115454 w 115454"/>
                  <a:gd name="connsiteY2" fmla="*/ 0 h 23091"/>
                  <a:gd name="connsiteX3" fmla="*/ 115454 w 115454"/>
                  <a:gd name="connsiteY3" fmla="*/ 0 h 230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5454" h="23091">
                    <a:moveTo>
                      <a:pt x="0" y="0"/>
                    </a:moveTo>
                    <a:cubicBezTo>
                      <a:pt x="19242" y="11545"/>
                      <a:pt x="38485" y="23091"/>
                      <a:pt x="57727" y="23091"/>
                    </a:cubicBezTo>
                    <a:cubicBezTo>
                      <a:pt x="76969" y="23091"/>
                      <a:pt x="115454" y="0"/>
                      <a:pt x="115454" y="0"/>
                    </a:cubicBezTo>
                    <a:lnTo>
                      <a:pt x="115454" y="0"/>
                    </a:lnTo>
                  </a:path>
                </a:pathLst>
              </a:custGeom>
              <a:ln>
                <a:solidFill>
                  <a:srgbClr val="000000"/>
                </a:solidFill>
              </a:ln>
              <a:scene3d>
                <a:camera prst="orthographicFront">
                  <a:rot lat="0" lon="0" rev="900000"/>
                </a:camera>
                <a:lightRig rig="threePt" dir="t"/>
              </a:scene3d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Freeform 69"/>
              <p:cNvSpPr/>
              <p:nvPr/>
            </p:nvSpPr>
            <p:spPr>
              <a:xfrm>
                <a:off x="1166091" y="2343727"/>
                <a:ext cx="288671" cy="427709"/>
              </a:xfrm>
              <a:custGeom>
                <a:avLst/>
                <a:gdLst>
                  <a:gd name="connsiteX0" fmla="*/ 150091 w 288671"/>
                  <a:gd name="connsiteY0" fmla="*/ 0 h 427709"/>
                  <a:gd name="connsiteX1" fmla="*/ 150091 w 288671"/>
                  <a:gd name="connsiteY1" fmla="*/ 0 h 427709"/>
                  <a:gd name="connsiteX2" fmla="*/ 196273 w 288671"/>
                  <a:gd name="connsiteY2" fmla="*/ 92364 h 427709"/>
                  <a:gd name="connsiteX3" fmla="*/ 173182 w 288671"/>
                  <a:gd name="connsiteY3" fmla="*/ 265546 h 427709"/>
                  <a:gd name="connsiteX4" fmla="*/ 161636 w 288671"/>
                  <a:gd name="connsiteY4" fmla="*/ 300182 h 427709"/>
                  <a:gd name="connsiteX5" fmla="*/ 150091 w 288671"/>
                  <a:gd name="connsiteY5" fmla="*/ 346364 h 427709"/>
                  <a:gd name="connsiteX6" fmla="*/ 115454 w 288671"/>
                  <a:gd name="connsiteY6" fmla="*/ 369455 h 427709"/>
                  <a:gd name="connsiteX7" fmla="*/ 80818 w 288671"/>
                  <a:gd name="connsiteY7" fmla="*/ 381000 h 427709"/>
                  <a:gd name="connsiteX8" fmla="*/ 0 w 288671"/>
                  <a:gd name="connsiteY8" fmla="*/ 404091 h 427709"/>
                  <a:gd name="connsiteX9" fmla="*/ 161636 w 288671"/>
                  <a:gd name="connsiteY9" fmla="*/ 415637 h 427709"/>
                  <a:gd name="connsiteX10" fmla="*/ 196273 w 288671"/>
                  <a:gd name="connsiteY10" fmla="*/ 392546 h 427709"/>
                  <a:gd name="connsiteX11" fmla="*/ 207818 w 288671"/>
                  <a:gd name="connsiteY11" fmla="*/ 357909 h 427709"/>
                  <a:gd name="connsiteX12" fmla="*/ 230909 w 288671"/>
                  <a:gd name="connsiteY12" fmla="*/ 323273 h 427709"/>
                  <a:gd name="connsiteX13" fmla="*/ 277091 w 288671"/>
                  <a:gd name="connsiteY13" fmla="*/ 265546 h 427709"/>
                  <a:gd name="connsiteX14" fmla="*/ 277091 w 288671"/>
                  <a:gd name="connsiteY14" fmla="*/ 242455 h 427709"/>
                  <a:gd name="connsiteX15" fmla="*/ 288636 w 288671"/>
                  <a:gd name="connsiteY15" fmla="*/ 103909 h 427709"/>
                  <a:gd name="connsiteX16" fmla="*/ 288636 w 288671"/>
                  <a:gd name="connsiteY16" fmla="*/ 103909 h 4277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88671" h="427709">
                    <a:moveTo>
                      <a:pt x="150091" y="0"/>
                    </a:moveTo>
                    <a:lnTo>
                      <a:pt x="150091" y="0"/>
                    </a:lnTo>
                    <a:cubicBezTo>
                      <a:pt x="165485" y="30788"/>
                      <a:pt x="193291" y="58071"/>
                      <a:pt x="196273" y="92364"/>
                    </a:cubicBezTo>
                    <a:cubicBezTo>
                      <a:pt x="201318" y="150383"/>
                      <a:pt x="182756" y="208100"/>
                      <a:pt x="173182" y="265546"/>
                    </a:cubicBezTo>
                    <a:cubicBezTo>
                      <a:pt x="171181" y="277550"/>
                      <a:pt x="164979" y="288480"/>
                      <a:pt x="161636" y="300182"/>
                    </a:cubicBezTo>
                    <a:cubicBezTo>
                      <a:pt x="157277" y="315439"/>
                      <a:pt x="158893" y="333161"/>
                      <a:pt x="150091" y="346364"/>
                    </a:cubicBezTo>
                    <a:cubicBezTo>
                      <a:pt x="142394" y="357910"/>
                      <a:pt x="127865" y="363249"/>
                      <a:pt x="115454" y="369455"/>
                    </a:cubicBezTo>
                    <a:cubicBezTo>
                      <a:pt x="104569" y="374897"/>
                      <a:pt x="92475" y="377503"/>
                      <a:pt x="80818" y="381000"/>
                    </a:cubicBezTo>
                    <a:cubicBezTo>
                      <a:pt x="53982" y="389051"/>
                      <a:pt x="26939" y="396394"/>
                      <a:pt x="0" y="404091"/>
                    </a:cubicBezTo>
                    <a:cubicBezTo>
                      <a:pt x="98708" y="436994"/>
                      <a:pt x="45121" y="430201"/>
                      <a:pt x="161636" y="415637"/>
                    </a:cubicBezTo>
                    <a:cubicBezTo>
                      <a:pt x="173182" y="407940"/>
                      <a:pt x="187605" y="403381"/>
                      <a:pt x="196273" y="392546"/>
                    </a:cubicBezTo>
                    <a:cubicBezTo>
                      <a:pt x="203876" y="383043"/>
                      <a:pt x="202375" y="368794"/>
                      <a:pt x="207818" y="357909"/>
                    </a:cubicBezTo>
                    <a:cubicBezTo>
                      <a:pt x="214023" y="345498"/>
                      <a:pt x="222026" y="333933"/>
                      <a:pt x="230909" y="323273"/>
                    </a:cubicBezTo>
                    <a:cubicBezTo>
                      <a:pt x="281811" y="262191"/>
                      <a:pt x="252877" y="313972"/>
                      <a:pt x="277091" y="265546"/>
                    </a:cubicBezTo>
                    <a:lnTo>
                      <a:pt x="277091" y="242455"/>
                    </a:lnTo>
                    <a:cubicBezTo>
                      <a:pt x="289911" y="127071"/>
                      <a:pt x="288636" y="173395"/>
                      <a:pt x="288636" y="103909"/>
                    </a:cubicBezTo>
                    <a:lnTo>
                      <a:pt x="288636" y="103909"/>
                    </a:lnTo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rgbClr val="FCD5B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1" name="Group 70"/>
            <p:cNvGrpSpPr/>
            <p:nvPr/>
          </p:nvGrpSpPr>
          <p:grpSpPr>
            <a:xfrm>
              <a:off x="3727758" y="4357017"/>
              <a:ext cx="997074" cy="1017801"/>
              <a:chOff x="956786" y="735395"/>
              <a:chExt cx="1698669" cy="2036041"/>
            </a:xfrm>
          </p:grpSpPr>
          <p:sp>
            <p:nvSpPr>
              <p:cNvPr id="72" name="Freeform 71"/>
              <p:cNvSpPr/>
              <p:nvPr/>
            </p:nvSpPr>
            <p:spPr>
              <a:xfrm>
                <a:off x="2124364" y="2226199"/>
                <a:ext cx="531091" cy="267619"/>
              </a:xfrm>
              <a:custGeom>
                <a:avLst/>
                <a:gdLst>
                  <a:gd name="connsiteX0" fmla="*/ 0 w 531091"/>
                  <a:gd name="connsiteY0" fmla="*/ 244528 h 267619"/>
                  <a:gd name="connsiteX1" fmla="*/ 34636 w 531091"/>
                  <a:gd name="connsiteY1" fmla="*/ 186801 h 267619"/>
                  <a:gd name="connsiteX2" fmla="*/ 46181 w 531091"/>
                  <a:gd name="connsiteY2" fmla="*/ 152165 h 267619"/>
                  <a:gd name="connsiteX3" fmla="*/ 80818 w 531091"/>
                  <a:gd name="connsiteY3" fmla="*/ 129074 h 267619"/>
                  <a:gd name="connsiteX4" fmla="*/ 150091 w 531091"/>
                  <a:gd name="connsiteY4" fmla="*/ 82892 h 267619"/>
                  <a:gd name="connsiteX5" fmla="*/ 184727 w 531091"/>
                  <a:gd name="connsiteY5" fmla="*/ 59801 h 267619"/>
                  <a:gd name="connsiteX6" fmla="*/ 219363 w 531091"/>
                  <a:gd name="connsiteY6" fmla="*/ 48256 h 267619"/>
                  <a:gd name="connsiteX7" fmla="*/ 254000 w 531091"/>
                  <a:gd name="connsiteY7" fmla="*/ 13619 h 267619"/>
                  <a:gd name="connsiteX8" fmla="*/ 438727 w 531091"/>
                  <a:gd name="connsiteY8" fmla="*/ 13619 h 267619"/>
                  <a:gd name="connsiteX9" fmla="*/ 461818 w 531091"/>
                  <a:gd name="connsiteY9" fmla="*/ 48256 h 267619"/>
                  <a:gd name="connsiteX10" fmla="*/ 473363 w 531091"/>
                  <a:gd name="connsiteY10" fmla="*/ 82892 h 267619"/>
                  <a:gd name="connsiteX11" fmla="*/ 531091 w 531091"/>
                  <a:gd name="connsiteY11" fmla="*/ 186801 h 267619"/>
                  <a:gd name="connsiteX12" fmla="*/ 519545 w 531091"/>
                  <a:gd name="connsiteY12" fmla="*/ 232983 h 267619"/>
                  <a:gd name="connsiteX13" fmla="*/ 496454 w 531091"/>
                  <a:gd name="connsiteY13" fmla="*/ 267619 h 2676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31091" h="267619">
                    <a:moveTo>
                      <a:pt x="0" y="244528"/>
                    </a:moveTo>
                    <a:cubicBezTo>
                      <a:pt x="11545" y="225286"/>
                      <a:pt x="24601" y="206872"/>
                      <a:pt x="34636" y="186801"/>
                    </a:cubicBezTo>
                    <a:cubicBezTo>
                      <a:pt x="40078" y="175916"/>
                      <a:pt x="38579" y="161668"/>
                      <a:pt x="46181" y="152165"/>
                    </a:cubicBezTo>
                    <a:cubicBezTo>
                      <a:pt x="54849" y="141330"/>
                      <a:pt x="69272" y="136771"/>
                      <a:pt x="80818" y="129074"/>
                    </a:cubicBezTo>
                    <a:cubicBezTo>
                      <a:pt x="121404" y="68194"/>
                      <a:pt x="80506" y="112714"/>
                      <a:pt x="150091" y="82892"/>
                    </a:cubicBezTo>
                    <a:cubicBezTo>
                      <a:pt x="162845" y="77426"/>
                      <a:pt x="172316" y="66006"/>
                      <a:pt x="184727" y="59801"/>
                    </a:cubicBezTo>
                    <a:cubicBezTo>
                      <a:pt x="195612" y="54358"/>
                      <a:pt x="207818" y="52104"/>
                      <a:pt x="219363" y="48256"/>
                    </a:cubicBezTo>
                    <a:cubicBezTo>
                      <a:pt x="230909" y="36710"/>
                      <a:pt x="240414" y="22676"/>
                      <a:pt x="254000" y="13619"/>
                    </a:cubicBezTo>
                    <a:cubicBezTo>
                      <a:pt x="299372" y="-16629"/>
                      <a:pt x="428511" y="12833"/>
                      <a:pt x="438727" y="13619"/>
                    </a:cubicBezTo>
                    <a:cubicBezTo>
                      <a:pt x="446424" y="25165"/>
                      <a:pt x="455612" y="35845"/>
                      <a:pt x="461818" y="48256"/>
                    </a:cubicBezTo>
                    <a:cubicBezTo>
                      <a:pt x="467260" y="59141"/>
                      <a:pt x="467453" y="72254"/>
                      <a:pt x="473363" y="82892"/>
                    </a:cubicBezTo>
                    <a:cubicBezTo>
                      <a:pt x="539531" y="201995"/>
                      <a:pt x="504965" y="108426"/>
                      <a:pt x="531091" y="186801"/>
                    </a:cubicBezTo>
                    <a:cubicBezTo>
                      <a:pt x="527242" y="202195"/>
                      <a:pt x="525796" y="218398"/>
                      <a:pt x="519545" y="232983"/>
                    </a:cubicBezTo>
                    <a:cubicBezTo>
                      <a:pt x="514079" y="245737"/>
                      <a:pt x="496454" y="267619"/>
                      <a:pt x="496454" y="267619"/>
                    </a:cubicBezTo>
                  </a:path>
                </a:pathLst>
              </a:custGeom>
              <a:ln w="76200" cmpd="sng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1224531" y="1562861"/>
                <a:ext cx="946014" cy="1189182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  <a:scene3d>
                <a:camera prst="orthographicFront">
                  <a:rot lat="0" lon="0" rev="900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1120626" y="933908"/>
                <a:ext cx="747085" cy="709771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</a:schemeClr>
                  </a:gs>
                  <a:gs pos="99000">
                    <a:schemeClr val="accent6">
                      <a:lumMod val="20000"/>
                      <a:lumOff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Isosceles Triangle 74"/>
              <p:cNvSpPr/>
              <p:nvPr/>
            </p:nvSpPr>
            <p:spPr>
              <a:xfrm>
                <a:off x="1647862" y="735395"/>
                <a:ext cx="211674" cy="286398"/>
              </a:xfrm>
              <a:prstGeom prst="triangle">
                <a:avLst/>
              </a:prstGeom>
              <a:solidFill>
                <a:srgbClr val="FAC090"/>
              </a:solidFill>
              <a:ln>
                <a:solidFill>
                  <a:srgbClr val="FCD5B5"/>
                </a:solidFill>
              </a:ln>
              <a:effectLst/>
              <a:scene3d>
                <a:camera prst="orthographicFront">
                  <a:rot lat="0" lon="0" rev="19854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6" name="Straight Connector 75"/>
              <p:cNvCxnSpPr/>
              <p:nvPr/>
            </p:nvCxnSpPr>
            <p:spPr>
              <a:xfrm flipH="1" flipV="1">
                <a:off x="956786" y="1270000"/>
                <a:ext cx="336188" cy="85043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Isosceles Triangle 76"/>
              <p:cNvSpPr/>
              <p:nvPr/>
            </p:nvSpPr>
            <p:spPr>
              <a:xfrm>
                <a:off x="1012857" y="825344"/>
                <a:ext cx="211674" cy="286398"/>
              </a:xfrm>
              <a:prstGeom prst="triangle">
                <a:avLst/>
              </a:prstGeom>
              <a:solidFill>
                <a:srgbClr val="FAC090"/>
              </a:solidFill>
              <a:ln>
                <a:solidFill>
                  <a:srgbClr val="FCD5B5"/>
                </a:solidFill>
              </a:ln>
              <a:effectLst/>
              <a:scene3d>
                <a:camera prst="orthographicFront">
                  <a:rot lat="0" lon="0" rev="2994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8" name="Straight Connector 77"/>
              <p:cNvCxnSpPr/>
              <p:nvPr/>
            </p:nvCxnSpPr>
            <p:spPr>
              <a:xfrm flipH="1">
                <a:off x="956786" y="1426504"/>
                <a:ext cx="347617" cy="0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 flipH="1">
                <a:off x="1012857" y="1481802"/>
                <a:ext cx="330084" cy="161877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 flipH="1">
                <a:off x="1734480" y="1135045"/>
                <a:ext cx="336188" cy="161877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 flipH="1">
                <a:off x="1737142" y="1285773"/>
                <a:ext cx="336188" cy="71461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flipH="1">
                <a:off x="1737142" y="1458799"/>
                <a:ext cx="333526" cy="0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3" name="Oval 82"/>
              <p:cNvSpPr/>
              <p:nvPr/>
            </p:nvSpPr>
            <p:spPr>
              <a:xfrm>
                <a:off x="1342941" y="1270000"/>
                <a:ext cx="46182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1601680" y="1240054"/>
                <a:ext cx="46182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Freeform 84"/>
              <p:cNvSpPr/>
              <p:nvPr/>
            </p:nvSpPr>
            <p:spPr>
              <a:xfrm>
                <a:off x="1466370" y="1420091"/>
                <a:ext cx="115454" cy="23091"/>
              </a:xfrm>
              <a:custGeom>
                <a:avLst/>
                <a:gdLst>
                  <a:gd name="connsiteX0" fmla="*/ 0 w 115454"/>
                  <a:gd name="connsiteY0" fmla="*/ 0 h 23091"/>
                  <a:gd name="connsiteX1" fmla="*/ 57727 w 115454"/>
                  <a:gd name="connsiteY1" fmla="*/ 23091 h 23091"/>
                  <a:gd name="connsiteX2" fmla="*/ 115454 w 115454"/>
                  <a:gd name="connsiteY2" fmla="*/ 0 h 23091"/>
                  <a:gd name="connsiteX3" fmla="*/ 115454 w 115454"/>
                  <a:gd name="connsiteY3" fmla="*/ 0 h 230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5454" h="23091">
                    <a:moveTo>
                      <a:pt x="0" y="0"/>
                    </a:moveTo>
                    <a:cubicBezTo>
                      <a:pt x="19242" y="11545"/>
                      <a:pt x="38485" y="23091"/>
                      <a:pt x="57727" y="23091"/>
                    </a:cubicBezTo>
                    <a:cubicBezTo>
                      <a:pt x="76969" y="23091"/>
                      <a:pt x="115454" y="0"/>
                      <a:pt x="115454" y="0"/>
                    </a:cubicBezTo>
                    <a:lnTo>
                      <a:pt x="115454" y="0"/>
                    </a:lnTo>
                  </a:path>
                </a:pathLst>
              </a:custGeom>
              <a:ln>
                <a:solidFill>
                  <a:srgbClr val="000000"/>
                </a:solidFill>
              </a:ln>
              <a:scene3d>
                <a:camera prst="orthographicFront">
                  <a:rot lat="0" lon="0" rev="900000"/>
                </a:camera>
                <a:lightRig rig="threePt" dir="t"/>
              </a:scene3d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Freeform 85"/>
              <p:cNvSpPr/>
              <p:nvPr/>
            </p:nvSpPr>
            <p:spPr>
              <a:xfrm>
                <a:off x="1166091" y="2343727"/>
                <a:ext cx="288671" cy="427709"/>
              </a:xfrm>
              <a:custGeom>
                <a:avLst/>
                <a:gdLst>
                  <a:gd name="connsiteX0" fmla="*/ 150091 w 288671"/>
                  <a:gd name="connsiteY0" fmla="*/ 0 h 427709"/>
                  <a:gd name="connsiteX1" fmla="*/ 150091 w 288671"/>
                  <a:gd name="connsiteY1" fmla="*/ 0 h 427709"/>
                  <a:gd name="connsiteX2" fmla="*/ 196273 w 288671"/>
                  <a:gd name="connsiteY2" fmla="*/ 92364 h 427709"/>
                  <a:gd name="connsiteX3" fmla="*/ 173182 w 288671"/>
                  <a:gd name="connsiteY3" fmla="*/ 265546 h 427709"/>
                  <a:gd name="connsiteX4" fmla="*/ 161636 w 288671"/>
                  <a:gd name="connsiteY4" fmla="*/ 300182 h 427709"/>
                  <a:gd name="connsiteX5" fmla="*/ 150091 w 288671"/>
                  <a:gd name="connsiteY5" fmla="*/ 346364 h 427709"/>
                  <a:gd name="connsiteX6" fmla="*/ 115454 w 288671"/>
                  <a:gd name="connsiteY6" fmla="*/ 369455 h 427709"/>
                  <a:gd name="connsiteX7" fmla="*/ 80818 w 288671"/>
                  <a:gd name="connsiteY7" fmla="*/ 381000 h 427709"/>
                  <a:gd name="connsiteX8" fmla="*/ 0 w 288671"/>
                  <a:gd name="connsiteY8" fmla="*/ 404091 h 427709"/>
                  <a:gd name="connsiteX9" fmla="*/ 161636 w 288671"/>
                  <a:gd name="connsiteY9" fmla="*/ 415637 h 427709"/>
                  <a:gd name="connsiteX10" fmla="*/ 196273 w 288671"/>
                  <a:gd name="connsiteY10" fmla="*/ 392546 h 427709"/>
                  <a:gd name="connsiteX11" fmla="*/ 207818 w 288671"/>
                  <a:gd name="connsiteY11" fmla="*/ 357909 h 427709"/>
                  <a:gd name="connsiteX12" fmla="*/ 230909 w 288671"/>
                  <a:gd name="connsiteY12" fmla="*/ 323273 h 427709"/>
                  <a:gd name="connsiteX13" fmla="*/ 277091 w 288671"/>
                  <a:gd name="connsiteY13" fmla="*/ 265546 h 427709"/>
                  <a:gd name="connsiteX14" fmla="*/ 277091 w 288671"/>
                  <a:gd name="connsiteY14" fmla="*/ 242455 h 427709"/>
                  <a:gd name="connsiteX15" fmla="*/ 288636 w 288671"/>
                  <a:gd name="connsiteY15" fmla="*/ 103909 h 427709"/>
                  <a:gd name="connsiteX16" fmla="*/ 288636 w 288671"/>
                  <a:gd name="connsiteY16" fmla="*/ 103909 h 4277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88671" h="427709">
                    <a:moveTo>
                      <a:pt x="150091" y="0"/>
                    </a:moveTo>
                    <a:lnTo>
                      <a:pt x="150091" y="0"/>
                    </a:lnTo>
                    <a:cubicBezTo>
                      <a:pt x="165485" y="30788"/>
                      <a:pt x="193291" y="58071"/>
                      <a:pt x="196273" y="92364"/>
                    </a:cubicBezTo>
                    <a:cubicBezTo>
                      <a:pt x="201318" y="150383"/>
                      <a:pt x="182756" y="208100"/>
                      <a:pt x="173182" y="265546"/>
                    </a:cubicBezTo>
                    <a:cubicBezTo>
                      <a:pt x="171181" y="277550"/>
                      <a:pt x="164979" y="288480"/>
                      <a:pt x="161636" y="300182"/>
                    </a:cubicBezTo>
                    <a:cubicBezTo>
                      <a:pt x="157277" y="315439"/>
                      <a:pt x="158893" y="333161"/>
                      <a:pt x="150091" y="346364"/>
                    </a:cubicBezTo>
                    <a:cubicBezTo>
                      <a:pt x="142394" y="357910"/>
                      <a:pt x="127865" y="363249"/>
                      <a:pt x="115454" y="369455"/>
                    </a:cubicBezTo>
                    <a:cubicBezTo>
                      <a:pt x="104569" y="374897"/>
                      <a:pt x="92475" y="377503"/>
                      <a:pt x="80818" y="381000"/>
                    </a:cubicBezTo>
                    <a:cubicBezTo>
                      <a:pt x="53982" y="389051"/>
                      <a:pt x="26939" y="396394"/>
                      <a:pt x="0" y="404091"/>
                    </a:cubicBezTo>
                    <a:cubicBezTo>
                      <a:pt x="98708" y="436994"/>
                      <a:pt x="45121" y="430201"/>
                      <a:pt x="161636" y="415637"/>
                    </a:cubicBezTo>
                    <a:cubicBezTo>
                      <a:pt x="173182" y="407940"/>
                      <a:pt x="187605" y="403381"/>
                      <a:pt x="196273" y="392546"/>
                    </a:cubicBezTo>
                    <a:cubicBezTo>
                      <a:pt x="203876" y="383043"/>
                      <a:pt x="202375" y="368794"/>
                      <a:pt x="207818" y="357909"/>
                    </a:cubicBezTo>
                    <a:cubicBezTo>
                      <a:pt x="214023" y="345498"/>
                      <a:pt x="222026" y="333933"/>
                      <a:pt x="230909" y="323273"/>
                    </a:cubicBezTo>
                    <a:cubicBezTo>
                      <a:pt x="281811" y="262191"/>
                      <a:pt x="252877" y="313972"/>
                      <a:pt x="277091" y="265546"/>
                    </a:cubicBezTo>
                    <a:lnTo>
                      <a:pt x="277091" y="242455"/>
                    </a:lnTo>
                    <a:cubicBezTo>
                      <a:pt x="289911" y="127071"/>
                      <a:pt x="288636" y="173395"/>
                      <a:pt x="288636" y="103909"/>
                    </a:cubicBezTo>
                    <a:lnTo>
                      <a:pt x="288636" y="103909"/>
                    </a:lnTo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rgbClr val="FCD5B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3" name="Group 102"/>
            <p:cNvGrpSpPr/>
            <p:nvPr/>
          </p:nvGrpSpPr>
          <p:grpSpPr>
            <a:xfrm>
              <a:off x="4688504" y="4392095"/>
              <a:ext cx="997074" cy="1017801"/>
              <a:chOff x="956786" y="735395"/>
              <a:chExt cx="1698669" cy="2036041"/>
            </a:xfrm>
          </p:grpSpPr>
          <p:sp>
            <p:nvSpPr>
              <p:cNvPr id="104" name="Freeform 103"/>
              <p:cNvSpPr/>
              <p:nvPr/>
            </p:nvSpPr>
            <p:spPr>
              <a:xfrm>
                <a:off x="2124364" y="2226199"/>
                <a:ext cx="531091" cy="267619"/>
              </a:xfrm>
              <a:custGeom>
                <a:avLst/>
                <a:gdLst>
                  <a:gd name="connsiteX0" fmla="*/ 0 w 531091"/>
                  <a:gd name="connsiteY0" fmla="*/ 244528 h 267619"/>
                  <a:gd name="connsiteX1" fmla="*/ 34636 w 531091"/>
                  <a:gd name="connsiteY1" fmla="*/ 186801 h 267619"/>
                  <a:gd name="connsiteX2" fmla="*/ 46181 w 531091"/>
                  <a:gd name="connsiteY2" fmla="*/ 152165 h 267619"/>
                  <a:gd name="connsiteX3" fmla="*/ 80818 w 531091"/>
                  <a:gd name="connsiteY3" fmla="*/ 129074 h 267619"/>
                  <a:gd name="connsiteX4" fmla="*/ 150091 w 531091"/>
                  <a:gd name="connsiteY4" fmla="*/ 82892 h 267619"/>
                  <a:gd name="connsiteX5" fmla="*/ 184727 w 531091"/>
                  <a:gd name="connsiteY5" fmla="*/ 59801 h 267619"/>
                  <a:gd name="connsiteX6" fmla="*/ 219363 w 531091"/>
                  <a:gd name="connsiteY6" fmla="*/ 48256 h 267619"/>
                  <a:gd name="connsiteX7" fmla="*/ 254000 w 531091"/>
                  <a:gd name="connsiteY7" fmla="*/ 13619 h 267619"/>
                  <a:gd name="connsiteX8" fmla="*/ 438727 w 531091"/>
                  <a:gd name="connsiteY8" fmla="*/ 13619 h 267619"/>
                  <a:gd name="connsiteX9" fmla="*/ 461818 w 531091"/>
                  <a:gd name="connsiteY9" fmla="*/ 48256 h 267619"/>
                  <a:gd name="connsiteX10" fmla="*/ 473363 w 531091"/>
                  <a:gd name="connsiteY10" fmla="*/ 82892 h 267619"/>
                  <a:gd name="connsiteX11" fmla="*/ 531091 w 531091"/>
                  <a:gd name="connsiteY11" fmla="*/ 186801 h 267619"/>
                  <a:gd name="connsiteX12" fmla="*/ 519545 w 531091"/>
                  <a:gd name="connsiteY12" fmla="*/ 232983 h 267619"/>
                  <a:gd name="connsiteX13" fmla="*/ 496454 w 531091"/>
                  <a:gd name="connsiteY13" fmla="*/ 267619 h 2676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31091" h="267619">
                    <a:moveTo>
                      <a:pt x="0" y="244528"/>
                    </a:moveTo>
                    <a:cubicBezTo>
                      <a:pt x="11545" y="225286"/>
                      <a:pt x="24601" y="206872"/>
                      <a:pt x="34636" y="186801"/>
                    </a:cubicBezTo>
                    <a:cubicBezTo>
                      <a:pt x="40078" y="175916"/>
                      <a:pt x="38579" y="161668"/>
                      <a:pt x="46181" y="152165"/>
                    </a:cubicBezTo>
                    <a:cubicBezTo>
                      <a:pt x="54849" y="141330"/>
                      <a:pt x="69272" y="136771"/>
                      <a:pt x="80818" y="129074"/>
                    </a:cubicBezTo>
                    <a:cubicBezTo>
                      <a:pt x="121404" y="68194"/>
                      <a:pt x="80506" y="112714"/>
                      <a:pt x="150091" y="82892"/>
                    </a:cubicBezTo>
                    <a:cubicBezTo>
                      <a:pt x="162845" y="77426"/>
                      <a:pt x="172316" y="66006"/>
                      <a:pt x="184727" y="59801"/>
                    </a:cubicBezTo>
                    <a:cubicBezTo>
                      <a:pt x="195612" y="54358"/>
                      <a:pt x="207818" y="52104"/>
                      <a:pt x="219363" y="48256"/>
                    </a:cubicBezTo>
                    <a:cubicBezTo>
                      <a:pt x="230909" y="36710"/>
                      <a:pt x="240414" y="22676"/>
                      <a:pt x="254000" y="13619"/>
                    </a:cubicBezTo>
                    <a:cubicBezTo>
                      <a:pt x="299372" y="-16629"/>
                      <a:pt x="428511" y="12833"/>
                      <a:pt x="438727" y="13619"/>
                    </a:cubicBezTo>
                    <a:cubicBezTo>
                      <a:pt x="446424" y="25165"/>
                      <a:pt x="455612" y="35845"/>
                      <a:pt x="461818" y="48256"/>
                    </a:cubicBezTo>
                    <a:cubicBezTo>
                      <a:pt x="467260" y="59141"/>
                      <a:pt x="467453" y="72254"/>
                      <a:pt x="473363" y="82892"/>
                    </a:cubicBezTo>
                    <a:cubicBezTo>
                      <a:pt x="539531" y="201995"/>
                      <a:pt x="504965" y="108426"/>
                      <a:pt x="531091" y="186801"/>
                    </a:cubicBezTo>
                    <a:cubicBezTo>
                      <a:pt x="527242" y="202195"/>
                      <a:pt x="525796" y="218398"/>
                      <a:pt x="519545" y="232983"/>
                    </a:cubicBezTo>
                    <a:cubicBezTo>
                      <a:pt x="514079" y="245737"/>
                      <a:pt x="496454" y="267619"/>
                      <a:pt x="496454" y="267619"/>
                    </a:cubicBezTo>
                  </a:path>
                </a:pathLst>
              </a:custGeom>
              <a:ln w="76200" cmpd="sng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Oval 104"/>
              <p:cNvSpPr/>
              <p:nvPr/>
            </p:nvSpPr>
            <p:spPr>
              <a:xfrm>
                <a:off x="1224531" y="1562861"/>
                <a:ext cx="946014" cy="1189182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  <a:scene3d>
                <a:camera prst="orthographicFront">
                  <a:rot lat="0" lon="0" rev="900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Oval 105"/>
              <p:cNvSpPr/>
              <p:nvPr/>
            </p:nvSpPr>
            <p:spPr>
              <a:xfrm>
                <a:off x="1120626" y="933908"/>
                <a:ext cx="747085" cy="709771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</a:schemeClr>
                  </a:gs>
                  <a:gs pos="99000">
                    <a:schemeClr val="accent6">
                      <a:lumMod val="20000"/>
                      <a:lumOff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Isosceles Triangle 106"/>
              <p:cNvSpPr/>
              <p:nvPr/>
            </p:nvSpPr>
            <p:spPr>
              <a:xfrm>
                <a:off x="1647862" y="735395"/>
                <a:ext cx="211674" cy="286398"/>
              </a:xfrm>
              <a:prstGeom prst="triangle">
                <a:avLst/>
              </a:prstGeom>
              <a:solidFill>
                <a:srgbClr val="FAC090"/>
              </a:solidFill>
              <a:ln>
                <a:solidFill>
                  <a:srgbClr val="FCD5B5"/>
                </a:solidFill>
              </a:ln>
              <a:effectLst/>
              <a:scene3d>
                <a:camera prst="orthographicFront">
                  <a:rot lat="0" lon="0" rev="19854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8" name="Straight Connector 107"/>
              <p:cNvCxnSpPr/>
              <p:nvPr/>
            </p:nvCxnSpPr>
            <p:spPr>
              <a:xfrm flipH="1" flipV="1">
                <a:off x="956786" y="1270000"/>
                <a:ext cx="336188" cy="85043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Isosceles Triangle 108"/>
              <p:cNvSpPr/>
              <p:nvPr/>
            </p:nvSpPr>
            <p:spPr>
              <a:xfrm>
                <a:off x="1012857" y="825344"/>
                <a:ext cx="211674" cy="286398"/>
              </a:xfrm>
              <a:prstGeom prst="triangle">
                <a:avLst/>
              </a:prstGeom>
              <a:solidFill>
                <a:srgbClr val="FAC090"/>
              </a:solidFill>
              <a:ln>
                <a:solidFill>
                  <a:srgbClr val="FCD5B5"/>
                </a:solidFill>
              </a:ln>
              <a:effectLst/>
              <a:scene3d>
                <a:camera prst="orthographicFront">
                  <a:rot lat="0" lon="0" rev="2994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0" name="Straight Connector 109"/>
              <p:cNvCxnSpPr/>
              <p:nvPr/>
            </p:nvCxnSpPr>
            <p:spPr>
              <a:xfrm flipH="1">
                <a:off x="956786" y="1426504"/>
                <a:ext cx="347617" cy="0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 flipH="1">
                <a:off x="1012857" y="1481802"/>
                <a:ext cx="330084" cy="161877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 flipH="1">
                <a:off x="1734480" y="1135045"/>
                <a:ext cx="336188" cy="161877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 flipH="1">
                <a:off x="1737142" y="1285773"/>
                <a:ext cx="336188" cy="71461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 flipH="1">
                <a:off x="1737142" y="1458799"/>
                <a:ext cx="333526" cy="0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" name="Oval 114"/>
              <p:cNvSpPr/>
              <p:nvPr/>
            </p:nvSpPr>
            <p:spPr>
              <a:xfrm>
                <a:off x="1342941" y="1270000"/>
                <a:ext cx="46182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1601680" y="1240054"/>
                <a:ext cx="46182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Freeform 116"/>
              <p:cNvSpPr/>
              <p:nvPr/>
            </p:nvSpPr>
            <p:spPr>
              <a:xfrm>
                <a:off x="1466370" y="1420091"/>
                <a:ext cx="115454" cy="23091"/>
              </a:xfrm>
              <a:custGeom>
                <a:avLst/>
                <a:gdLst>
                  <a:gd name="connsiteX0" fmla="*/ 0 w 115454"/>
                  <a:gd name="connsiteY0" fmla="*/ 0 h 23091"/>
                  <a:gd name="connsiteX1" fmla="*/ 57727 w 115454"/>
                  <a:gd name="connsiteY1" fmla="*/ 23091 h 23091"/>
                  <a:gd name="connsiteX2" fmla="*/ 115454 w 115454"/>
                  <a:gd name="connsiteY2" fmla="*/ 0 h 23091"/>
                  <a:gd name="connsiteX3" fmla="*/ 115454 w 115454"/>
                  <a:gd name="connsiteY3" fmla="*/ 0 h 230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5454" h="23091">
                    <a:moveTo>
                      <a:pt x="0" y="0"/>
                    </a:moveTo>
                    <a:cubicBezTo>
                      <a:pt x="19242" y="11545"/>
                      <a:pt x="38485" y="23091"/>
                      <a:pt x="57727" y="23091"/>
                    </a:cubicBezTo>
                    <a:cubicBezTo>
                      <a:pt x="76969" y="23091"/>
                      <a:pt x="115454" y="0"/>
                      <a:pt x="115454" y="0"/>
                    </a:cubicBezTo>
                    <a:lnTo>
                      <a:pt x="115454" y="0"/>
                    </a:lnTo>
                  </a:path>
                </a:pathLst>
              </a:custGeom>
              <a:ln>
                <a:solidFill>
                  <a:srgbClr val="000000"/>
                </a:solidFill>
              </a:ln>
              <a:scene3d>
                <a:camera prst="orthographicFront">
                  <a:rot lat="0" lon="0" rev="900000"/>
                </a:camera>
                <a:lightRig rig="threePt" dir="t"/>
              </a:scene3d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Freeform 117"/>
              <p:cNvSpPr/>
              <p:nvPr/>
            </p:nvSpPr>
            <p:spPr>
              <a:xfrm>
                <a:off x="1166091" y="2343727"/>
                <a:ext cx="288671" cy="427709"/>
              </a:xfrm>
              <a:custGeom>
                <a:avLst/>
                <a:gdLst>
                  <a:gd name="connsiteX0" fmla="*/ 150091 w 288671"/>
                  <a:gd name="connsiteY0" fmla="*/ 0 h 427709"/>
                  <a:gd name="connsiteX1" fmla="*/ 150091 w 288671"/>
                  <a:gd name="connsiteY1" fmla="*/ 0 h 427709"/>
                  <a:gd name="connsiteX2" fmla="*/ 196273 w 288671"/>
                  <a:gd name="connsiteY2" fmla="*/ 92364 h 427709"/>
                  <a:gd name="connsiteX3" fmla="*/ 173182 w 288671"/>
                  <a:gd name="connsiteY3" fmla="*/ 265546 h 427709"/>
                  <a:gd name="connsiteX4" fmla="*/ 161636 w 288671"/>
                  <a:gd name="connsiteY4" fmla="*/ 300182 h 427709"/>
                  <a:gd name="connsiteX5" fmla="*/ 150091 w 288671"/>
                  <a:gd name="connsiteY5" fmla="*/ 346364 h 427709"/>
                  <a:gd name="connsiteX6" fmla="*/ 115454 w 288671"/>
                  <a:gd name="connsiteY6" fmla="*/ 369455 h 427709"/>
                  <a:gd name="connsiteX7" fmla="*/ 80818 w 288671"/>
                  <a:gd name="connsiteY7" fmla="*/ 381000 h 427709"/>
                  <a:gd name="connsiteX8" fmla="*/ 0 w 288671"/>
                  <a:gd name="connsiteY8" fmla="*/ 404091 h 427709"/>
                  <a:gd name="connsiteX9" fmla="*/ 161636 w 288671"/>
                  <a:gd name="connsiteY9" fmla="*/ 415637 h 427709"/>
                  <a:gd name="connsiteX10" fmla="*/ 196273 w 288671"/>
                  <a:gd name="connsiteY10" fmla="*/ 392546 h 427709"/>
                  <a:gd name="connsiteX11" fmla="*/ 207818 w 288671"/>
                  <a:gd name="connsiteY11" fmla="*/ 357909 h 427709"/>
                  <a:gd name="connsiteX12" fmla="*/ 230909 w 288671"/>
                  <a:gd name="connsiteY12" fmla="*/ 323273 h 427709"/>
                  <a:gd name="connsiteX13" fmla="*/ 277091 w 288671"/>
                  <a:gd name="connsiteY13" fmla="*/ 265546 h 427709"/>
                  <a:gd name="connsiteX14" fmla="*/ 277091 w 288671"/>
                  <a:gd name="connsiteY14" fmla="*/ 242455 h 427709"/>
                  <a:gd name="connsiteX15" fmla="*/ 288636 w 288671"/>
                  <a:gd name="connsiteY15" fmla="*/ 103909 h 427709"/>
                  <a:gd name="connsiteX16" fmla="*/ 288636 w 288671"/>
                  <a:gd name="connsiteY16" fmla="*/ 103909 h 4277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88671" h="427709">
                    <a:moveTo>
                      <a:pt x="150091" y="0"/>
                    </a:moveTo>
                    <a:lnTo>
                      <a:pt x="150091" y="0"/>
                    </a:lnTo>
                    <a:cubicBezTo>
                      <a:pt x="165485" y="30788"/>
                      <a:pt x="193291" y="58071"/>
                      <a:pt x="196273" y="92364"/>
                    </a:cubicBezTo>
                    <a:cubicBezTo>
                      <a:pt x="201318" y="150383"/>
                      <a:pt x="182756" y="208100"/>
                      <a:pt x="173182" y="265546"/>
                    </a:cubicBezTo>
                    <a:cubicBezTo>
                      <a:pt x="171181" y="277550"/>
                      <a:pt x="164979" y="288480"/>
                      <a:pt x="161636" y="300182"/>
                    </a:cubicBezTo>
                    <a:cubicBezTo>
                      <a:pt x="157277" y="315439"/>
                      <a:pt x="158893" y="333161"/>
                      <a:pt x="150091" y="346364"/>
                    </a:cubicBezTo>
                    <a:cubicBezTo>
                      <a:pt x="142394" y="357910"/>
                      <a:pt x="127865" y="363249"/>
                      <a:pt x="115454" y="369455"/>
                    </a:cubicBezTo>
                    <a:cubicBezTo>
                      <a:pt x="104569" y="374897"/>
                      <a:pt x="92475" y="377503"/>
                      <a:pt x="80818" y="381000"/>
                    </a:cubicBezTo>
                    <a:cubicBezTo>
                      <a:pt x="53982" y="389051"/>
                      <a:pt x="26939" y="396394"/>
                      <a:pt x="0" y="404091"/>
                    </a:cubicBezTo>
                    <a:cubicBezTo>
                      <a:pt x="98708" y="436994"/>
                      <a:pt x="45121" y="430201"/>
                      <a:pt x="161636" y="415637"/>
                    </a:cubicBezTo>
                    <a:cubicBezTo>
                      <a:pt x="173182" y="407940"/>
                      <a:pt x="187605" y="403381"/>
                      <a:pt x="196273" y="392546"/>
                    </a:cubicBezTo>
                    <a:cubicBezTo>
                      <a:pt x="203876" y="383043"/>
                      <a:pt x="202375" y="368794"/>
                      <a:pt x="207818" y="357909"/>
                    </a:cubicBezTo>
                    <a:cubicBezTo>
                      <a:pt x="214023" y="345498"/>
                      <a:pt x="222026" y="333933"/>
                      <a:pt x="230909" y="323273"/>
                    </a:cubicBezTo>
                    <a:cubicBezTo>
                      <a:pt x="281811" y="262191"/>
                      <a:pt x="252877" y="313972"/>
                      <a:pt x="277091" y="265546"/>
                    </a:cubicBezTo>
                    <a:lnTo>
                      <a:pt x="277091" y="242455"/>
                    </a:lnTo>
                    <a:cubicBezTo>
                      <a:pt x="289911" y="127071"/>
                      <a:pt x="288636" y="173395"/>
                      <a:pt x="288636" y="103909"/>
                    </a:cubicBezTo>
                    <a:lnTo>
                      <a:pt x="288636" y="103909"/>
                    </a:lnTo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rgbClr val="FCD5B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" name="Group 118"/>
            <p:cNvGrpSpPr/>
            <p:nvPr/>
          </p:nvGrpSpPr>
          <p:grpSpPr>
            <a:xfrm>
              <a:off x="5630364" y="4382401"/>
              <a:ext cx="997074" cy="1017801"/>
              <a:chOff x="956786" y="735395"/>
              <a:chExt cx="1698669" cy="2036041"/>
            </a:xfrm>
          </p:grpSpPr>
          <p:sp>
            <p:nvSpPr>
              <p:cNvPr id="120" name="Freeform 119"/>
              <p:cNvSpPr/>
              <p:nvPr/>
            </p:nvSpPr>
            <p:spPr>
              <a:xfrm>
                <a:off x="2124364" y="2226199"/>
                <a:ext cx="531091" cy="267619"/>
              </a:xfrm>
              <a:custGeom>
                <a:avLst/>
                <a:gdLst>
                  <a:gd name="connsiteX0" fmla="*/ 0 w 531091"/>
                  <a:gd name="connsiteY0" fmla="*/ 244528 h 267619"/>
                  <a:gd name="connsiteX1" fmla="*/ 34636 w 531091"/>
                  <a:gd name="connsiteY1" fmla="*/ 186801 h 267619"/>
                  <a:gd name="connsiteX2" fmla="*/ 46181 w 531091"/>
                  <a:gd name="connsiteY2" fmla="*/ 152165 h 267619"/>
                  <a:gd name="connsiteX3" fmla="*/ 80818 w 531091"/>
                  <a:gd name="connsiteY3" fmla="*/ 129074 h 267619"/>
                  <a:gd name="connsiteX4" fmla="*/ 150091 w 531091"/>
                  <a:gd name="connsiteY4" fmla="*/ 82892 h 267619"/>
                  <a:gd name="connsiteX5" fmla="*/ 184727 w 531091"/>
                  <a:gd name="connsiteY5" fmla="*/ 59801 h 267619"/>
                  <a:gd name="connsiteX6" fmla="*/ 219363 w 531091"/>
                  <a:gd name="connsiteY6" fmla="*/ 48256 h 267619"/>
                  <a:gd name="connsiteX7" fmla="*/ 254000 w 531091"/>
                  <a:gd name="connsiteY7" fmla="*/ 13619 h 267619"/>
                  <a:gd name="connsiteX8" fmla="*/ 438727 w 531091"/>
                  <a:gd name="connsiteY8" fmla="*/ 13619 h 267619"/>
                  <a:gd name="connsiteX9" fmla="*/ 461818 w 531091"/>
                  <a:gd name="connsiteY9" fmla="*/ 48256 h 267619"/>
                  <a:gd name="connsiteX10" fmla="*/ 473363 w 531091"/>
                  <a:gd name="connsiteY10" fmla="*/ 82892 h 267619"/>
                  <a:gd name="connsiteX11" fmla="*/ 531091 w 531091"/>
                  <a:gd name="connsiteY11" fmla="*/ 186801 h 267619"/>
                  <a:gd name="connsiteX12" fmla="*/ 519545 w 531091"/>
                  <a:gd name="connsiteY12" fmla="*/ 232983 h 267619"/>
                  <a:gd name="connsiteX13" fmla="*/ 496454 w 531091"/>
                  <a:gd name="connsiteY13" fmla="*/ 267619 h 2676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31091" h="267619">
                    <a:moveTo>
                      <a:pt x="0" y="244528"/>
                    </a:moveTo>
                    <a:cubicBezTo>
                      <a:pt x="11545" y="225286"/>
                      <a:pt x="24601" y="206872"/>
                      <a:pt x="34636" y="186801"/>
                    </a:cubicBezTo>
                    <a:cubicBezTo>
                      <a:pt x="40078" y="175916"/>
                      <a:pt x="38579" y="161668"/>
                      <a:pt x="46181" y="152165"/>
                    </a:cubicBezTo>
                    <a:cubicBezTo>
                      <a:pt x="54849" y="141330"/>
                      <a:pt x="69272" y="136771"/>
                      <a:pt x="80818" y="129074"/>
                    </a:cubicBezTo>
                    <a:cubicBezTo>
                      <a:pt x="121404" y="68194"/>
                      <a:pt x="80506" y="112714"/>
                      <a:pt x="150091" y="82892"/>
                    </a:cubicBezTo>
                    <a:cubicBezTo>
                      <a:pt x="162845" y="77426"/>
                      <a:pt x="172316" y="66006"/>
                      <a:pt x="184727" y="59801"/>
                    </a:cubicBezTo>
                    <a:cubicBezTo>
                      <a:pt x="195612" y="54358"/>
                      <a:pt x="207818" y="52104"/>
                      <a:pt x="219363" y="48256"/>
                    </a:cubicBezTo>
                    <a:cubicBezTo>
                      <a:pt x="230909" y="36710"/>
                      <a:pt x="240414" y="22676"/>
                      <a:pt x="254000" y="13619"/>
                    </a:cubicBezTo>
                    <a:cubicBezTo>
                      <a:pt x="299372" y="-16629"/>
                      <a:pt x="428511" y="12833"/>
                      <a:pt x="438727" y="13619"/>
                    </a:cubicBezTo>
                    <a:cubicBezTo>
                      <a:pt x="446424" y="25165"/>
                      <a:pt x="455612" y="35845"/>
                      <a:pt x="461818" y="48256"/>
                    </a:cubicBezTo>
                    <a:cubicBezTo>
                      <a:pt x="467260" y="59141"/>
                      <a:pt x="467453" y="72254"/>
                      <a:pt x="473363" y="82892"/>
                    </a:cubicBezTo>
                    <a:cubicBezTo>
                      <a:pt x="539531" y="201995"/>
                      <a:pt x="504965" y="108426"/>
                      <a:pt x="531091" y="186801"/>
                    </a:cubicBezTo>
                    <a:cubicBezTo>
                      <a:pt x="527242" y="202195"/>
                      <a:pt x="525796" y="218398"/>
                      <a:pt x="519545" y="232983"/>
                    </a:cubicBezTo>
                    <a:cubicBezTo>
                      <a:pt x="514079" y="245737"/>
                      <a:pt x="496454" y="267619"/>
                      <a:pt x="496454" y="267619"/>
                    </a:cubicBezTo>
                  </a:path>
                </a:pathLst>
              </a:custGeom>
              <a:ln w="76200" cmpd="sng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Oval 120"/>
              <p:cNvSpPr/>
              <p:nvPr/>
            </p:nvSpPr>
            <p:spPr>
              <a:xfrm>
                <a:off x="1224531" y="1562861"/>
                <a:ext cx="946014" cy="1189182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  <a:scene3d>
                <a:camera prst="orthographicFront">
                  <a:rot lat="0" lon="0" rev="900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Oval 121"/>
              <p:cNvSpPr/>
              <p:nvPr/>
            </p:nvSpPr>
            <p:spPr>
              <a:xfrm>
                <a:off x="1120626" y="933908"/>
                <a:ext cx="747085" cy="709771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</a:schemeClr>
                  </a:gs>
                  <a:gs pos="99000">
                    <a:schemeClr val="accent6">
                      <a:lumMod val="20000"/>
                      <a:lumOff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Isosceles Triangle 122"/>
              <p:cNvSpPr/>
              <p:nvPr/>
            </p:nvSpPr>
            <p:spPr>
              <a:xfrm>
                <a:off x="1647862" y="735395"/>
                <a:ext cx="211674" cy="286398"/>
              </a:xfrm>
              <a:prstGeom prst="triangle">
                <a:avLst/>
              </a:prstGeom>
              <a:solidFill>
                <a:srgbClr val="FAC090"/>
              </a:solidFill>
              <a:ln>
                <a:solidFill>
                  <a:srgbClr val="FCD5B5"/>
                </a:solidFill>
              </a:ln>
              <a:effectLst/>
              <a:scene3d>
                <a:camera prst="orthographicFront">
                  <a:rot lat="0" lon="0" rev="19854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4" name="Straight Connector 123"/>
              <p:cNvCxnSpPr/>
              <p:nvPr/>
            </p:nvCxnSpPr>
            <p:spPr>
              <a:xfrm flipH="1" flipV="1">
                <a:off x="956786" y="1270000"/>
                <a:ext cx="336188" cy="85043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5" name="Isosceles Triangle 124"/>
              <p:cNvSpPr/>
              <p:nvPr/>
            </p:nvSpPr>
            <p:spPr>
              <a:xfrm>
                <a:off x="1012857" y="825344"/>
                <a:ext cx="211674" cy="286398"/>
              </a:xfrm>
              <a:prstGeom prst="triangle">
                <a:avLst/>
              </a:prstGeom>
              <a:solidFill>
                <a:srgbClr val="FAC090"/>
              </a:solidFill>
              <a:ln>
                <a:solidFill>
                  <a:srgbClr val="FCD5B5"/>
                </a:solidFill>
              </a:ln>
              <a:effectLst/>
              <a:scene3d>
                <a:camera prst="orthographicFront">
                  <a:rot lat="0" lon="0" rev="2994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6" name="Straight Connector 125"/>
              <p:cNvCxnSpPr/>
              <p:nvPr/>
            </p:nvCxnSpPr>
            <p:spPr>
              <a:xfrm flipH="1">
                <a:off x="956786" y="1426504"/>
                <a:ext cx="347617" cy="0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/>
              <p:nvPr/>
            </p:nvCxnSpPr>
            <p:spPr>
              <a:xfrm flipH="1">
                <a:off x="1012857" y="1481802"/>
                <a:ext cx="330084" cy="161877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 flipH="1">
                <a:off x="1734480" y="1135045"/>
                <a:ext cx="336188" cy="161877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/>
              <p:nvPr/>
            </p:nvCxnSpPr>
            <p:spPr>
              <a:xfrm flipH="1">
                <a:off x="1737142" y="1285773"/>
                <a:ext cx="336188" cy="71461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/>
              <p:nvPr/>
            </p:nvCxnSpPr>
            <p:spPr>
              <a:xfrm flipH="1">
                <a:off x="1737142" y="1458799"/>
                <a:ext cx="333526" cy="0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1" name="Oval 130"/>
              <p:cNvSpPr/>
              <p:nvPr/>
            </p:nvSpPr>
            <p:spPr>
              <a:xfrm>
                <a:off x="1342941" y="1270000"/>
                <a:ext cx="46182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Oval 131"/>
              <p:cNvSpPr/>
              <p:nvPr/>
            </p:nvSpPr>
            <p:spPr>
              <a:xfrm>
                <a:off x="1601680" y="1240054"/>
                <a:ext cx="46182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Freeform 132"/>
              <p:cNvSpPr/>
              <p:nvPr/>
            </p:nvSpPr>
            <p:spPr>
              <a:xfrm>
                <a:off x="1466370" y="1420091"/>
                <a:ext cx="115454" cy="23091"/>
              </a:xfrm>
              <a:custGeom>
                <a:avLst/>
                <a:gdLst>
                  <a:gd name="connsiteX0" fmla="*/ 0 w 115454"/>
                  <a:gd name="connsiteY0" fmla="*/ 0 h 23091"/>
                  <a:gd name="connsiteX1" fmla="*/ 57727 w 115454"/>
                  <a:gd name="connsiteY1" fmla="*/ 23091 h 23091"/>
                  <a:gd name="connsiteX2" fmla="*/ 115454 w 115454"/>
                  <a:gd name="connsiteY2" fmla="*/ 0 h 23091"/>
                  <a:gd name="connsiteX3" fmla="*/ 115454 w 115454"/>
                  <a:gd name="connsiteY3" fmla="*/ 0 h 230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5454" h="23091">
                    <a:moveTo>
                      <a:pt x="0" y="0"/>
                    </a:moveTo>
                    <a:cubicBezTo>
                      <a:pt x="19242" y="11545"/>
                      <a:pt x="38485" y="23091"/>
                      <a:pt x="57727" y="23091"/>
                    </a:cubicBezTo>
                    <a:cubicBezTo>
                      <a:pt x="76969" y="23091"/>
                      <a:pt x="115454" y="0"/>
                      <a:pt x="115454" y="0"/>
                    </a:cubicBezTo>
                    <a:lnTo>
                      <a:pt x="115454" y="0"/>
                    </a:lnTo>
                  </a:path>
                </a:pathLst>
              </a:custGeom>
              <a:ln>
                <a:solidFill>
                  <a:srgbClr val="000000"/>
                </a:solidFill>
              </a:ln>
              <a:scene3d>
                <a:camera prst="orthographicFront">
                  <a:rot lat="0" lon="0" rev="900000"/>
                </a:camera>
                <a:lightRig rig="threePt" dir="t"/>
              </a:scene3d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Freeform 133"/>
              <p:cNvSpPr/>
              <p:nvPr/>
            </p:nvSpPr>
            <p:spPr>
              <a:xfrm>
                <a:off x="1166091" y="2343727"/>
                <a:ext cx="288671" cy="427709"/>
              </a:xfrm>
              <a:custGeom>
                <a:avLst/>
                <a:gdLst>
                  <a:gd name="connsiteX0" fmla="*/ 150091 w 288671"/>
                  <a:gd name="connsiteY0" fmla="*/ 0 h 427709"/>
                  <a:gd name="connsiteX1" fmla="*/ 150091 w 288671"/>
                  <a:gd name="connsiteY1" fmla="*/ 0 h 427709"/>
                  <a:gd name="connsiteX2" fmla="*/ 196273 w 288671"/>
                  <a:gd name="connsiteY2" fmla="*/ 92364 h 427709"/>
                  <a:gd name="connsiteX3" fmla="*/ 173182 w 288671"/>
                  <a:gd name="connsiteY3" fmla="*/ 265546 h 427709"/>
                  <a:gd name="connsiteX4" fmla="*/ 161636 w 288671"/>
                  <a:gd name="connsiteY4" fmla="*/ 300182 h 427709"/>
                  <a:gd name="connsiteX5" fmla="*/ 150091 w 288671"/>
                  <a:gd name="connsiteY5" fmla="*/ 346364 h 427709"/>
                  <a:gd name="connsiteX6" fmla="*/ 115454 w 288671"/>
                  <a:gd name="connsiteY6" fmla="*/ 369455 h 427709"/>
                  <a:gd name="connsiteX7" fmla="*/ 80818 w 288671"/>
                  <a:gd name="connsiteY7" fmla="*/ 381000 h 427709"/>
                  <a:gd name="connsiteX8" fmla="*/ 0 w 288671"/>
                  <a:gd name="connsiteY8" fmla="*/ 404091 h 427709"/>
                  <a:gd name="connsiteX9" fmla="*/ 161636 w 288671"/>
                  <a:gd name="connsiteY9" fmla="*/ 415637 h 427709"/>
                  <a:gd name="connsiteX10" fmla="*/ 196273 w 288671"/>
                  <a:gd name="connsiteY10" fmla="*/ 392546 h 427709"/>
                  <a:gd name="connsiteX11" fmla="*/ 207818 w 288671"/>
                  <a:gd name="connsiteY11" fmla="*/ 357909 h 427709"/>
                  <a:gd name="connsiteX12" fmla="*/ 230909 w 288671"/>
                  <a:gd name="connsiteY12" fmla="*/ 323273 h 427709"/>
                  <a:gd name="connsiteX13" fmla="*/ 277091 w 288671"/>
                  <a:gd name="connsiteY13" fmla="*/ 265546 h 427709"/>
                  <a:gd name="connsiteX14" fmla="*/ 277091 w 288671"/>
                  <a:gd name="connsiteY14" fmla="*/ 242455 h 427709"/>
                  <a:gd name="connsiteX15" fmla="*/ 288636 w 288671"/>
                  <a:gd name="connsiteY15" fmla="*/ 103909 h 427709"/>
                  <a:gd name="connsiteX16" fmla="*/ 288636 w 288671"/>
                  <a:gd name="connsiteY16" fmla="*/ 103909 h 4277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88671" h="427709">
                    <a:moveTo>
                      <a:pt x="150091" y="0"/>
                    </a:moveTo>
                    <a:lnTo>
                      <a:pt x="150091" y="0"/>
                    </a:lnTo>
                    <a:cubicBezTo>
                      <a:pt x="165485" y="30788"/>
                      <a:pt x="193291" y="58071"/>
                      <a:pt x="196273" y="92364"/>
                    </a:cubicBezTo>
                    <a:cubicBezTo>
                      <a:pt x="201318" y="150383"/>
                      <a:pt x="182756" y="208100"/>
                      <a:pt x="173182" y="265546"/>
                    </a:cubicBezTo>
                    <a:cubicBezTo>
                      <a:pt x="171181" y="277550"/>
                      <a:pt x="164979" y="288480"/>
                      <a:pt x="161636" y="300182"/>
                    </a:cubicBezTo>
                    <a:cubicBezTo>
                      <a:pt x="157277" y="315439"/>
                      <a:pt x="158893" y="333161"/>
                      <a:pt x="150091" y="346364"/>
                    </a:cubicBezTo>
                    <a:cubicBezTo>
                      <a:pt x="142394" y="357910"/>
                      <a:pt x="127865" y="363249"/>
                      <a:pt x="115454" y="369455"/>
                    </a:cubicBezTo>
                    <a:cubicBezTo>
                      <a:pt x="104569" y="374897"/>
                      <a:pt x="92475" y="377503"/>
                      <a:pt x="80818" y="381000"/>
                    </a:cubicBezTo>
                    <a:cubicBezTo>
                      <a:pt x="53982" y="389051"/>
                      <a:pt x="26939" y="396394"/>
                      <a:pt x="0" y="404091"/>
                    </a:cubicBezTo>
                    <a:cubicBezTo>
                      <a:pt x="98708" y="436994"/>
                      <a:pt x="45121" y="430201"/>
                      <a:pt x="161636" y="415637"/>
                    </a:cubicBezTo>
                    <a:cubicBezTo>
                      <a:pt x="173182" y="407940"/>
                      <a:pt x="187605" y="403381"/>
                      <a:pt x="196273" y="392546"/>
                    </a:cubicBezTo>
                    <a:cubicBezTo>
                      <a:pt x="203876" y="383043"/>
                      <a:pt x="202375" y="368794"/>
                      <a:pt x="207818" y="357909"/>
                    </a:cubicBezTo>
                    <a:cubicBezTo>
                      <a:pt x="214023" y="345498"/>
                      <a:pt x="222026" y="333933"/>
                      <a:pt x="230909" y="323273"/>
                    </a:cubicBezTo>
                    <a:cubicBezTo>
                      <a:pt x="281811" y="262191"/>
                      <a:pt x="252877" y="313972"/>
                      <a:pt x="277091" y="265546"/>
                    </a:cubicBezTo>
                    <a:lnTo>
                      <a:pt x="277091" y="242455"/>
                    </a:lnTo>
                    <a:cubicBezTo>
                      <a:pt x="289911" y="127071"/>
                      <a:pt x="288636" y="173395"/>
                      <a:pt x="288636" y="103909"/>
                    </a:cubicBezTo>
                    <a:lnTo>
                      <a:pt x="288636" y="103909"/>
                    </a:lnTo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rgbClr val="FCD5B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36" name="Group 135"/>
          <p:cNvGrpSpPr/>
          <p:nvPr/>
        </p:nvGrpSpPr>
        <p:grpSpPr>
          <a:xfrm>
            <a:off x="74669" y="65635"/>
            <a:ext cx="4031625" cy="2463800"/>
            <a:chOff x="2559948" y="1867236"/>
            <a:chExt cx="4031625" cy="2463800"/>
          </a:xfrm>
        </p:grpSpPr>
        <p:grpSp>
          <p:nvGrpSpPr>
            <p:cNvPr id="137" name="Group 136"/>
            <p:cNvGrpSpPr/>
            <p:nvPr/>
          </p:nvGrpSpPr>
          <p:grpSpPr>
            <a:xfrm>
              <a:off x="4892904" y="2024776"/>
              <a:ext cx="1698669" cy="2036041"/>
              <a:chOff x="956786" y="735395"/>
              <a:chExt cx="1698669" cy="2036041"/>
            </a:xfrm>
          </p:grpSpPr>
          <p:sp>
            <p:nvSpPr>
              <p:cNvPr id="139" name="Freeform 138"/>
              <p:cNvSpPr/>
              <p:nvPr/>
            </p:nvSpPr>
            <p:spPr>
              <a:xfrm>
                <a:off x="2124364" y="2226199"/>
                <a:ext cx="531091" cy="267619"/>
              </a:xfrm>
              <a:custGeom>
                <a:avLst/>
                <a:gdLst>
                  <a:gd name="connsiteX0" fmla="*/ 0 w 531091"/>
                  <a:gd name="connsiteY0" fmla="*/ 244528 h 267619"/>
                  <a:gd name="connsiteX1" fmla="*/ 34636 w 531091"/>
                  <a:gd name="connsiteY1" fmla="*/ 186801 h 267619"/>
                  <a:gd name="connsiteX2" fmla="*/ 46181 w 531091"/>
                  <a:gd name="connsiteY2" fmla="*/ 152165 h 267619"/>
                  <a:gd name="connsiteX3" fmla="*/ 80818 w 531091"/>
                  <a:gd name="connsiteY3" fmla="*/ 129074 h 267619"/>
                  <a:gd name="connsiteX4" fmla="*/ 150091 w 531091"/>
                  <a:gd name="connsiteY4" fmla="*/ 82892 h 267619"/>
                  <a:gd name="connsiteX5" fmla="*/ 184727 w 531091"/>
                  <a:gd name="connsiteY5" fmla="*/ 59801 h 267619"/>
                  <a:gd name="connsiteX6" fmla="*/ 219363 w 531091"/>
                  <a:gd name="connsiteY6" fmla="*/ 48256 h 267619"/>
                  <a:gd name="connsiteX7" fmla="*/ 254000 w 531091"/>
                  <a:gd name="connsiteY7" fmla="*/ 13619 h 267619"/>
                  <a:gd name="connsiteX8" fmla="*/ 438727 w 531091"/>
                  <a:gd name="connsiteY8" fmla="*/ 13619 h 267619"/>
                  <a:gd name="connsiteX9" fmla="*/ 461818 w 531091"/>
                  <a:gd name="connsiteY9" fmla="*/ 48256 h 267619"/>
                  <a:gd name="connsiteX10" fmla="*/ 473363 w 531091"/>
                  <a:gd name="connsiteY10" fmla="*/ 82892 h 267619"/>
                  <a:gd name="connsiteX11" fmla="*/ 531091 w 531091"/>
                  <a:gd name="connsiteY11" fmla="*/ 186801 h 267619"/>
                  <a:gd name="connsiteX12" fmla="*/ 519545 w 531091"/>
                  <a:gd name="connsiteY12" fmla="*/ 232983 h 267619"/>
                  <a:gd name="connsiteX13" fmla="*/ 496454 w 531091"/>
                  <a:gd name="connsiteY13" fmla="*/ 267619 h 2676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31091" h="267619">
                    <a:moveTo>
                      <a:pt x="0" y="244528"/>
                    </a:moveTo>
                    <a:cubicBezTo>
                      <a:pt x="11545" y="225286"/>
                      <a:pt x="24601" y="206872"/>
                      <a:pt x="34636" y="186801"/>
                    </a:cubicBezTo>
                    <a:cubicBezTo>
                      <a:pt x="40078" y="175916"/>
                      <a:pt x="38579" y="161668"/>
                      <a:pt x="46181" y="152165"/>
                    </a:cubicBezTo>
                    <a:cubicBezTo>
                      <a:pt x="54849" y="141330"/>
                      <a:pt x="69272" y="136771"/>
                      <a:pt x="80818" y="129074"/>
                    </a:cubicBezTo>
                    <a:cubicBezTo>
                      <a:pt x="121404" y="68194"/>
                      <a:pt x="80506" y="112714"/>
                      <a:pt x="150091" y="82892"/>
                    </a:cubicBezTo>
                    <a:cubicBezTo>
                      <a:pt x="162845" y="77426"/>
                      <a:pt x="172316" y="66006"/>
                      <a:pt x="184727" y="59801"/>
                    </a:cubicBezTo>
                    <a:cubicBezTo>
                      <a:pt x="195612" y="54358"/>
                      <a:pt x="207818" y="52104"/>
                      <a:pt x="219363" y="48256"/>
                    </a:cubicBezTo>
                    <a:cubicBezTo>
                      <a:pt x="230909" y="36710"/>
                      <a:pt x="240414" y="22676"/>
                      <a:pt x="254000" y="13619"/>
                    </a:cubicBezTo>
                    <a:cubicBezTo>
                      <a:pt x="299372" y="-16629"/>
                      <a:pt x="428511" y="12833"/>
                      <a:pt x="438727" y="13619"/>
                    </a:cubicBezTo>
                    <a:cubicBezTo>
                      <a:pt x="446424" y="25165"/>
                      <a:pt x="455612" y="35845"/>
                      <a:pt x="461818" y="48256"/>
                    </a:cubicBezTo>
                    <a:cubicBezTo>
                      <a:pt x="467260" y="59141"/>
                      <a:pt x="467453" y="72254"/>
                      <a:pt x="473363" y="82892"/>
                    </a:cubicBezTo>
                    <a:cubicBezTo>
                      <a:pt x="539531" y="201995"/>
                      <a:pt x="504965" y="108426"/>
                      <a:pt x="531091" y="186801"/>
                    </a:cubicBezTo>
                    <a:cubicBezTo>
                      <a:pt x="527242" y="202195"/>
                      <a:pt x="525796" y="218398"/>
                      <a:pt x="519545" y="232983"/>
                    </a:cubicBezTo>
                    <a:cubicBezTo>
                      <a:pt x="514079" y="245737"/>
                      <a:pt x="496454" y="267619"/>
                      <a:pt x="496454" y="267619"/>
                    </a:cubicBezTo>
                  </a:path>
                </a:pathLst>
              </a:custGeom>
              <a:ln w="76200" cmpd="sng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0" name="Oval 139"/>
              <p:cNvSpPr/>
              <p:nvPr/>
            </p:nvSpPr>
            <p:spPr>
              <a:xfrm>
                <a:off x="1224531" y="1562861"/>
                <a:ext cx="946014" cy="1189182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  <a:scene3d>
                <a:camera prst="orthographicFront">
                  <a:rot lat="0" lon="0" rev="900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1120626" y="933908"/>
                <a:ext cx="747085" cy="709771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</a:schemeClr>
                  </a:gs>
                  <a:gs pos="99000">
                    <a:schemeClr val="accent6">
                      <a:lumMod val="20000"/>
                      <a:lumOff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Isosceles Triangle 141"/>
              <p:cNvSpPr/>
              <p:nvPr/>
            </p:nvSpPr>
            <p:spPr>
              <a:xfrm>
                <a:off x="1647862" y="735395"/>
                <a:ext cx="211674" cy="286398"/>
              </a:xfrm>
              <a:prstGeom prst="triangle">
                <a:avLst/>
              </a:prstGeom>
              <a:solidFill>
                <a:srgbClr val="FAC090"/>
              </a:solidFill>
              <a:ln>
                <a:solidFill>
                  <a:srgbClr val="FCD5B5"/>
                </a:solidFill>
              </a:ln>
              <a:effectLst/>
              <a:scene3d>
                <a:camera prst="orthographicFront">
                  <a:rot lat="0" lon="0" rev="19854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3" name="Straight Connector 142"/>
              <p:cNvCxnSpPr/>
              <p:nvPr/>
            </p:nvCxnSpPr>
            <p:spPr>
              <a:xfrm flipH="1" flipV="1">
                <a:off x="956786" y="1270000"/>
                <a:ext cx="336188" cy="85043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4" name="Isosceles Triangle 143"/>
              <p:cNvSpPr/>
              <p:nvPr/>
            </p:nvSpPr>
            <p:spPr>
              <a:xfrm>
                <a:off x="1012857" y="825344"/>
                <a:ext cx="211674" cy="286398"/>
              </a:xfrm>
              <a:prstGeom prst="triangle">
                <a:avLst/>
              </a:prstGeom>
              <a:solidFill>
                <a:srgbClr val="FAC090"/>
              </a:solidFill>
              <a:ln>
                <a:solidFill>
                  <a:srgbClr val="FCD5B5"/>
                </a:solidFill>
              </a:ln>
              <a:effectLst/>
              <a:scene3d>
                <a:camera prst="orthographicFront">
                  <a:rot lat="0" lon="0" rev="299400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5" name="Straight Connector 144"/>
              <p:cNvCxnSpPr/>
              <p:nvPr/>
            </p:nvCxnSpPr>
            <p:spPr>
              <a:xfrm flipH="1">
                <a:off x="956786" y="1426504"/>
                <a:ext cx="347617" cy="0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/>
              <p:nvPr/>
            </p:nvCxnSpPr>
            <p:spPr>
              <a:xfrm flipH="1">
                <a:off x="1012857" y="1481802"/>
                <a:ext cx="330084" cy="161877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/>
              <p:nvPr/>
            </p:nvCxnSpPr>
            <p:spPr>
              <a:xfrm flipH="1">
                <a:off x="1734480" y="1135045"/>
                <a:ext cx="336188" cy="161877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 flipH="1">
                <a:off x="1737142" y="1285773"/>
                <a:ext cx="336188" cy="71461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/>
              <p:cNvCxnSpPr/>
              <p:nvPr/>
            </p:nvCxnSpPr>
            <p:spPr>
              <a:xfrm flipH="1">
                <a:off x="1737142" y="1458799"/>
                <a:ext cx="333526" cy="0"/>
              </a:xfrm>
              <a:prstGeom prst="line">
                <a:avLst/>
              </a:prstGeom>
              <a:ln w="3175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0" name="Oval 149"/>
              <p:cNvSpPr/>
              <p:nvPr/>
            </p:nvSpPr>
            <p:spPr>
              <a:xfrm>
                <a:off x="1342941" y="1270000"/>
                <a:ext cx="46182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Oval 150"/>
              <p:cNvSpPr/>
              <p:nvPr/>
            </p:nvSpPr>
            <p:spPr>
              <a:xfrm>
                <a:off x="1601680" y="1240054"/>
                <a:ext cx="46182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Freeform 151"/>
              <p:cNvSpPr/>
              <p:nvPr/>
            </p:nvSpPr>
            <p:spPr>
              <a:xfrm>
                <a:off x="1466370" y="1420091"/>
                <a:ext cx="115454" cy="23091"/>
              </a:xfrm>
              <a:custGeom>
                <a:avLst/>
                <a:gdLst>
                  <a:gd name="connsiteX0" fmla="*/ 0 w 115454"/>
                  <a:gd name="connsiteY0" fmla="*/ 0 h 23091"/>
                  <a:gd name="connsiteX1" fmla="*/ 57727 w 115454"/>
                  <a:gd name="connsiteY1" fmla="*/ 23091 h 23091"/>
                  <a:gd name="connsiteX2" fmla="*/ 115454 w 115454"/>
                  <a:gd name="connsiteY2" fmla="*/ 0 h 23091"/>
                  <a:gd name="connsiteX3" fmla="*/ 115454 w 115454"/>
                  <a:gd name="connsiteY3" fmla="*/ 0 h 230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5454" h="23091">
                    <a:moveTo>
                      <a:pt x="0" y="0"/>
                    </a:moveTo>
                    <a:cubicBezTo>
                      <a:pt x="19242" y="11545"/>
                      <a:pt x="38485" y="23091"/>
                      <a:pt x="57727" y="23091"/>
                    </a:cubicBezTo>
                    <a:cubicBezTo>
                      <a:pt x="76969" y="23091"/>
                      <a:pt x="115454" y="0"/>
                      <a:pt x="115454" y="0"/>
                    </a:cubicBezTo>
                    <a:lnTo>
                      <a:pt x="115454" y="0"/>
                    </a:lnTo>
                  </a:path>
                </a:pathLst>
              </a:custGeom>
              <a:ln>
                <a:solidFill>
                  <a:srgbClr val="000000"/>
                </a:solidFill>
              </a:ln>
              <a:scene3d>
                <a:camera prst="orthographicFront">
                  <a:rot lat="0" lon="0" rev="900000"/>
                </a:camera>
                <a:lightRig rig="threePt" dir="t"/>
              </a:scene3d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Freeform 152"/>
              <p:cNvSpPr/>
              <p:nvPr/>
            </p:nvSpPr>
            <p:spPr>
              <a:xfrm>
                <a:off x="1166091" y="2343727"/>
                <a:ext cx="288671" cy="427709"/>
              </a:xfrm>
              <a:custGeom>
                <a:avLst/>
                <a:gdLst>
                  <a:gd name="connsiteX0" fmla="*/ 150091 w 288671"/>
                  <a:gd name="connsiteY0" fmla="*/ 0 h 427709"/>
                  <a:gd name="connsiteX1" fmla="*/ 150091 w 288671"/>
                  <a:gd name="connsiteY1" fmla="*/ 0 h 427709"/>
                  <a:gd name="connsiteX2" fmla="*/ 196273 w 288671"/>
                  <a:gd name="connsiteY2" fmla="*/ 92364 h 427709"/>
                  <a:gd name="connsiteX3" fmla="*/ 173182 w 288671"/>
                  <a:gd name="connsiteY3" fmla="*/ 265546 h 427709"/>
                  <a:gd name="connsiteX4" fmla="*/ 161636 w 288671"/>
                  <a:gd name="connsiteY4" fmla="*/ 300182 h 427709"/>
                  <a:gd name="connsiteX5" fmla="*/ 150091 w 288671"/>
                  <a:gd name="connsiteY5" fmla="*/ 346364 h 427709"/>
                  <a:gd name="connsiteX6" fmla="*/ 115454 w 288671"/>
                  <a:gd name="connsiteY6" fmla="*/ 369455 h 427709"/>
                  <a:gd name="connsiteX7" fmla="*/ 80818 w 288671"/>
                  <a:gd name="connsiteY7" fmla="*/ 381000 h 427709"/>
                  <a:gd name="connsiteX8" fmla="*/ 0 w 288671"/>
                  <a:gd name="connsiteY8" fmla="*/ 404091 h 427709"/>
                  <a:gd name="connsiteX9" fmla="*/ 161636 w 288671"/>
                  <a:gd name="connsiteY9" fmla="*/ 415637 h 427709"/>
                  <a:gd name="connsiteX10" fmla="*/ 196273 w 288671"/>
                  <a:gd name="connsiteY10" fmla="*/ 392546 h 427709"/>
                  <a:gd name="connsiteX11" fmla="*/ 207818 w 288671"/>
                  <a:gd name="connsiteY11" fmla="*/ 357909 h 427709"/>
                  <a:gd name="connsiteX12" fmla="*/ 230909 w 288671"/>
                  <a:gd name="connsiteY12" fmla="*/ 323273 h 427709"/>
                  <a:gd name="connsiteX13" fmla="*/ 277091 w 288671"/>
                  <a:gd name="connsiteY13" fmla="*/ 265546 h 427709"/>
                  <a:gd name="connsiteX14" fmla="*/ 277091 w 288671"/>
                  <a:gd name="connsiteY14" fmla="*/ 242455 h 427709"/>
                  <a:gd name="connsiteX15" fmla="*/ 288636 w 288671"/>
                  <a:gd name="connsiteY15" fmla="*/ 103909 h 427709"/>
                  <a:gd name="connsiteX16" fmla="*/ 288636 w 288671"/>
                  <a:gd name="connsiteY16" fmla="*/ 103909 h 4277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88671" h="427709">
                    <a:moveTo>
                      <a:pt x="150091" y="0"/>
                    </a:moveTo>
                    <a:lnTo>
                      <a:pt x="150091" y="0"/>
                    </a:lnTo>
                    <a:cubicBezTo>
                      <a:pt x="165485" y="30788"/>
                      <a:pt x="193291" y="58071"/>
                      <a:pt x="196273" y="92364"/>
                    </a:cubicBezTo>
                    <a:cubicBezTo>
                      <a:pt x="201318" y="150383"/>
                      <a:pt x="182756" y="208100"/>
                      <a:pt x="173182" y="265546"/>
                    </a:cubicBezTo>
                    <a:cubicBezTo>
                      <a:pt x="171181" y="277550"/>
                      <a:pt x="164979" y="288480"/>
                      <a:pt x="161636" y="300182"/>
                    </a:cubicBezTo>
                    <a:cubicBezTo>
                      <a:pt x="157277" y="315439"/>
                      <a:pt x="158893" y="333161"/>
                      <a:pt x="150091" y="346364"/>
                    </a:cubicBezTo>
                    <a:cubicBezTo>
                      <a:pt x="142394" y="357910"/>
                      <a:pt x="127865" y="363249"/>
                      <a:pt x="115454" y="369455"/>
                    </a:cubicBezTo>
                    <a:cubicBezTo>
                      <a:pt x="104569" y="374897"/>
                      <a:pt x="92475" y="377503"/>
                      <a:pt x="80818" y="381000"/>
                    </a:cubicBezTo>
                    <a:cubicBezTo>
                      <a:pt x="53982" y="389051"/>
                      <a:pt x="26939" y="396394"/>
                      <a:pt x="0" y="404091"/>
                    </a:cubicBezTo>
                    <a:cubicBezTo>
                      <a:pt x="98708" y="436994"/>
                      <a:pt x="45121" y="430201"/>
                      <a:pt x="161636" y="415637"/>
                    </a:cubicBezTo>
                    <a:cubicBezTo>
                      <a:pt x="173182" y="407940"/>
                      <a:pt x="187605" y="403381"/>
                      <a:pt x="196273" y="392546"/>
                    </a:cubicBezTo>
                    <a:cubicBezTo>
                      <a:pt x="203876" y="383043"/>
                      <a:pt x="202375" y="368794"/>
                      <a:pt x="207818" y="357909"/>
                    </a:cubicBezTo>
                    <a:cubicBezTo>
                      <a:pt x="214023" y="345498"/>
                      <a:pt x="222026" y="333933"/>
                      <a:pt x="230909" y="323273"/>
                    </a:cubicBezTo>
                    <a:cubicBezTo>
                      <a:pt x="281811" y="262191"/>
                      <a:pt x="252877" y="313972"/>
                      <a:pt x="277091" y="265546"/>
                    </a:cubicBezTo>
                    <a:lnTo>
                      <a:pt x="277091" y="242455"/>
                    </a:lnTo>
                    <a:cubicBezTo>
                      <a:pt x="289911" y="127071"/>
                      <a:pt x="288636" y="173395"/>
                      <a:pt x="288636" y="103909"/>
                    </a:cubicBezTo>
                    <a:lnTo>
                      <a:pt x="288636" y="103909"/>
                    </a:lnTo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rgbClr val="FCD5B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38" name="Picture 137" descr="Screen Shot 2011-09-16 at 10.16.34 AM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9948" y="1867236"/>
              <a:ext cx="2286000" cy="2463800"/>
            </a:xfrm>
            <a:prstGeom prst="rect">
              <a:avLst/>
            </a:prstGeom>
          </p:spPr>
        </p:pic>
      </p:grpSp>
      <p:grpSp>
        <p:nvGrpSpPr>
          <p:cNvPr id="238" name="Group 237"/>
          <p:cNvGrpSpPr/>
          <p:nvPr/>
        </p:nvGrpSpPr>
        <p:grpSpPr>
          <a:xfrm>
            <a:off x="4684990" y="3301772"/>
            <a:ext cx="4250117" cy="3344140"/>
            <a:chOff x="2559948" y="1867236"/>
            <a:chExt cx="4250117" cy="3344140"/>
          </a:xfrm>
        </p:grpSpPr>
        <p:grpSp>
          <p:nvGrpSpPr>
            <p:cNvPr id="135" name="Group 134"/>
            <p:cNvGrpSpPr/>
            <p:nvPr/>
          </p:nvGrpSpPr>
          <p:grpSpPr>
            <a:xfrm>
              <a:off x="2559948" y="1867236"/>
              <a:ext cx="4031625" cy="2463800"/>
              <a:chOff x="2559948" y="1867236"/>
              <a:chExt cx="4031625" cy="2463800"/>
            </a:xfrm>
          </p:grpSpPr>
          <p:grpSp>
            <p:nvGrpSpPr>
              <p:cNvPr id="37" name="Group 36"/>
              <p:cNvGrpSpPr/>
              <p:nvPr/>
            </p:nvGrpSpPr>
            <p:grpSpPr>
              <a:xfrm>
                <a:off x="4892904" y="2024776"/>
                <a:ext cx="1698669" cy="2036041"/>
                <a:chOff x="956786" y="735395"/>
                <a:chExt cx="1698669" cy="2036041"/>
              </a:xfrm>
            </p:grpSpPr>
            <p:sp>
              <p:nvSpPr>
                <p:cNvPr id="35" name="Freeform 34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Oval 28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" name="Oval 1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" name="Isosceles Triangle 2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" name="Straight Connector 5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" name="Isosceles Triangle 12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" name="Straight Connector 13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" name="Oval 29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Oval 30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Freeform 33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Freeform 35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54" name="Picture 53" descr="Screen Shot 2011-09-16 at 10.16.34 AM.pn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59948" y="1867236"/>
                <a:ext cx="2286000" cy="2463800"/>
              </a:xfrm>
              <a:prstGeom prst="rect">
                <a:avLst/>
              </a:prstGeom>
            </p:spPr>
          </p:pic>
        </p:grpSp>
        <p:grpSp>
          <p:nvGrpSpPr>
            <p:cNvPr id="173" name="Group 172"/>
            <p:cNvGrpSpPr/>
            <p:nvPr/>
          </p:nvGrpSpPr>
          <p:grpSpPr>
            <a:xfrm>
              <a:off x="2928464" y="4158497"/>
              <a:ext cx="3881601" cy="1052879"/>
              <a:chOff x="2745837" y="4357017"/>
              <a:chExt cx="3881601" cy="1052879"/>
            </a:xfrm>
          </p:grpSpPr>
          <p:grpSp>
            <p:nvGrpSpPr>
              <p:cNvPr id="174" name="Group 173"/>
              <p:cNvGrpSpPr/>
              <p:nvPr/>
            </p:nvGrpSpPr>
            <p:grpSpPr>
              <a:xfrm>
                <a:off x="2745837" y="4392095"/>
                <a:ext cx="997074" cy="1017801"/>
                <a:chOff x="956786" y="735395"/>
                <a:chExt cx="1698669" cy="2036041"/>
              </a:xfrm>
            </p:grpSpPr>
            <p:sp>
              <p:nvSpPr>
                <p:cNvPr id="223" name="Freeform 222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Oval 223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Oval 224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Isosceles Triangle 225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27" name="Straight Connector 226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8" name="Isosceles Triangle 227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29" name="Straight Connector 228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" name="Straight Connector 229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" name="Straight Connector 230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" name="Straight Connector 231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4" name="Oval 233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5" name="Oval 234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 235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Freeform 236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5" name="Group 174"/>
              <p:cNvGrpSpPr/>
              <p:nvPr/>
            </p:nvGrpSpPr>
            <p:grpSpPr>
              <a:xfrm>
                <a:off x="3727758" y="4357017"/>
                <a:ext cx="997074" cy="1017801"/>
                <a:chOff x="956786" y="735395"/>
                <a:chExt cx="1698669" cy="2036041"/>
              </a:xfrm>
            </p:grpSpPr>
            <p:sp>
              <p:nvSpPr>
                <p:cNvPr id="208" name="Freeform 207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Oval 208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Oval 209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Isosceles Triangle 210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12" name="Straight Connector 211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3" name="Isosceles Triangle 212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14" name="Straight Connector 213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Straight Connector 214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" name="Straight Connector 215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" name="Straight Connector 216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8" name="Straight Connector 217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9" name="Oval 218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Oval 219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Freeform 220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Freeform 221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6" name="Group 175"/>
              <p:cNvGrpSpPr/>
              <p:nvPr/>
            </p:nvGrpSpPr>
            <p:grpSpPr>
              <a:xfrm>
                <a:off x="4688504" y="4392095"/>
                <a:ext cx="997074" cy="1017801"/>
                <a:chOff x="956786" y="735395"/>
                <a:chExt cx="1698669" cy="2036041"/>
              </a:xfrm>
            </p:grpSpPr>
            <p:sp>
              <p:nvSpPr>
                <p:cNvPr id="193" name="Freeform 192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Oval 193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Oval 194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Isosceles Triangle 195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97" name="Straight Connector 196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8" name="Isosceles Triangle 197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99" name="Straight Connector 198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" name="Straight Connector 200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" name="Straight Connector 201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Straight Connector 202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4" name="Oval 203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Oval 204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Freeform 205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Freeform 206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7" name="Group 176"/>
              <p:cNvGrpSpPr/>
              <p:nvPr/>
            </p:nvGrpSpPr>
            <p:grpSpPr>
              <a:xfrm>
                <a:off x="5630364" y="4382401"/>
                <a:ext cx="997074" cy="1017801"/>
                <a:chOff x="956786" y="735395"/>
                <a:chExt cx="1698669" cy="2036041"/>
              </a:xfrm>
            </p:grpSpPr>
            <p:sp>
              <p:nvSpPr>
                <p:cNvPr id="178" name="Freeform 177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9" name="Oval 178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0" name="Oval 179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1" name="Isosceles Triangle 180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82" name="Straight Connector 181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3" name="Isosceles Triangle 182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84" name="Straight Connector 183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" name="Straight Connector 184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" name="Straight Connector 185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" name="Straight Connector 186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Straight Connector 187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9" name="Oval 188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Oval 189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Freeform 190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Freeform 191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39" name="Group 238"/>
          <p:cNvGrpSpPr/>
          <p:nvPr/>
        </p:nvGrpSpPr>
        <p:grpSpPr>
          <a:xfrm>
            <a:off x="364303" y="2354800"/>
            <a:ext cx="4250117" cy="3344140"/>
            <a:chOff x="2559948" y="1867236"/>
            <a:chExt cx="4250117" cy="3344140"/>
          </a:xfrm>
        </p:grpSpPr>
        <p:grpSp>
          <p:nvGrpSpPr>
            <p:cNvPr id="240" name="Group 239"/>
            <p:cNvGrpSpPr/>
            <p:nvPr/>
          </p:nvGrpSpPr>
          <p:grpSpPr>
            <a:xfrm>
              <a:off x="2559948" y="1867236"/>
              <a:ext cx="4031625" cy="2463800"/>
              <a:chOff x="2559948" y="1867236"/>
              <a:chExt cx="4031625" cy="2463800"/>
            </a:xfrm>
          </p:grpSpPr>
          <p:grpSp>
            <p:nvGrpSpPr>
              <p:cNvPr id="306" name="Group 305"/>
              <p:cNvGrpSpPr/>
              <p:nvPr/>
            </p:nvGrpSpPr>
            <p:grpSpPr>
              <a:xfrm>
                <a:off x="4892904" y="2024776"/>
                <a:ext cx="1698669" cy="2036041"/>
                <a:chOff x="956786" y="735395"/>
                <a:chExt cx="1698669" cy="2036041"/>
              </a:xfrm>
            </p:grpSpPr>
            <p:sp>
              <p:nvSpPr>
                <p:cNvPr id="308" name="Freeform 307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9" name="Oval 308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Oval 309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Isosceles Triangle 310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12" name="Straight Connector 311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3" name="Isosceles Triangle 312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14" name="Straight Connector 313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" name="Straight Connector 314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6" name="Straight Connector 315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" name="Straight Connector 316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" name="Straight Connector 317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9" name="Oval 318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Oval 319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Freeform 320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Freeform 321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307" name="Picture 306" descr="Screen Shot 2011-09-16 at 10.16.34 AM.pn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59948" y="1867236"/>
                <a:ext cx="2286000" cy="2463800"/>
              </a:xfrm>
              <a:prstGeom prst="rect">
                <a:avLst/>
              </a:prstGeom>
            </p:spPr>
          </p:pic>
        </p:grpSp>
        <p:grpSp>
          <p:nvGrpSpPr>
            <p:cNvPr id="241" name="Group 240"/>
            <p:cNvGrpSpPr/>
            <p:nvPr/>
          </p:nvGrpSpPr>
          <p:grpSpPr>
            <a:xfrm>
              <a:off x="2928464" y="4158497"/>
              <a:ext cx="3881601" cy="1052879"/>
              <a:chOff x="2745837" y="4357017"/>
              <a:chExt cx="3881601" cy="1052879"/>
            </a:xfrm>
          </p:grpSpPr>
          <p:grpSp>
            <p:nvGrpSpPr>
              <p:cNvPr id="242" name="Group 241"/>
              <p:cNvGrpSpPr/>
              <p:nvPr/>
            </p:nvGrpSpPr>
            <p:grpSpPr>
              <a:xfrm>
                <a:off x="2745837" y="4392095"/>
                <a:ext cx="997074" cy="1017801"/>
                <a:chOff x="956786" y="735395"/>
                <a:chExt cx="1698669" cy="2036041"/>
              </a:xfrm>
            </p:grpSpPr>
            <p:sp>
              <p:nvSpPr>
                <p:cNvPr id="291" name="Freeform 290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Oval 291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3" name="Oval 292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Isosceles Triangle 293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5" name="Straight Connector 294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6" name="Isosceles Triangle 295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7" name="Straight Connector 296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8" name="Straight Connector 297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9" name="Straight Connector 298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0" name="Straight Connector 299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" name="Straight Connector 300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2" name="Oval 301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Oval 302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Freeform 303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Freeform 304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3" name="Group 242"/>
              <p:cNvGrpSpPr/>
              <p:nvPr/>
            </p:nvGrpSpPr>
            <p:grpSpPr>
              <a:xfrm>
                <a:off x="3727758" y="4357017"/>
                <a:ext cx="997074" cy="1017801"/>
                <a:chOff x="956786" y="735395"/>
                <a:chExt cx="1698669" cy="2036041"/>
              </a:xfrm>
            </p:grpSpPr>
            <p:sp>
              <p:nvSpPr>
                <p:cNvPr id="276" name="Freeform 275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Oval 276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Oval 277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9" name="Isosceles Triangle 278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80" name="Straight Connector 279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1" name="Isosceles Triangle 280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82" name="Straight Connector 281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3" name="Straight Connector 282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4" name="Straight Connector 283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5" name="Straight Connector 284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6" name="Straight Connector 285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7" name="Oval 286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8" name="Oval 287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9" name="Freeform 288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0" name="Freeform 289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4" name="Group 243"/>
              <p:cNvGrpSpPr/>
              <p:nvPr/>
            </p:nvGrpSpPr>
            <p:grpSpPr>
              <a:xfrm>
                <a:off x="4688504" y="4392095"/>
                <a:ext cx="997074" cy="1017801"/>
                <a:chOff x="956786" y="735395"/>
                <a:chExt cx="1698669" cy="2036041"/>
              </a:xfrm>
            </p:grpSpPr>
            <p:sp>
              <p:nvSpPr>
                <p:cNvPr id="261" name="Freeform 260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Oval 261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Oval 262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Isosceles Triangle 263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5" name="Straight Connector 264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6" name="Isosceles Triangle 265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67" name="Straight Connector 266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" name="Straight Connector 267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" name="Straight Connector 268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" name="Straight Connector 269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" name="Straight Connector 270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2" name="Oval 271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Oval 272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Freeform 273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Freeform 274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5" name="Group 244"/>
              <p:cNvGrpSpPr/>
              <p:nvPr/>
            </p:nvGrpSpPr>
            <p:grpSpPr>
              <a:xfrm>
                <a:off x="5630364" y="4382401"/>
                <a:ext cx="997074" cy="1017801"/>
                <a:chOff x="956786" y="735395"/>
                <a:chExt cx="1698669" cy="2036041"/>
              </a:xfrm>
            </p:grpSpPr>
            <p:sp>
              <p:nvSpPr>
                <p:cNvPr id="246" name="Freeform 245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Oval 246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Oval 247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Isosceles Triangle 248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0" name="Straight Connector 249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1" name="Isosceles Triangle 250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2" name="Straight Connector 251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3" name="Straight Connector 252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Straight Connector 253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" name="Straight Connector 254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6" name="Straight Connector 255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7" name="Oval 256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8" name="Oval 257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Freeform 258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Freeform 259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23" name="Group 322"/>
          <p:cNvGrpSpPr/>
          <p:nvPr/>
        </p:nvGrpSpPr>
        <p:grpSpPr>
          <a:xfrm>
            <a:off x="2352034" y="848614"/>
            <a:ext cx="4250117" cy="3344140"/>
            <a:chOff x="2559948" y="1867236"/>
            <a:chExt cx="4250117" cy="3344140"/>
          </a:xfrm>
        </p:grpSpPr>
        <p:grpSp>
          <p:nvGrpSpPr>
            <p:cNvPr id="324" name="Group 323"/>
            <p:cNvGrpSpPr/>
            <p:nvPr/>
          </p:nvGrpSpPr>
          <p:grpSpPr>
            <a:xfrm>
              <a:off x="2559948" y="1867236"/>
              <a:ext cx="4031625" cy="2463800"/>
              <a:chOff x="2559948" y="1867236"/>
              <a:chExt cx="4031625" cy="2463800"/>
            </a:xfrm>
          </p:grpSpPr>
          <p:grpSp>
            <p:nvGrpSpPr>
              <p:cNvPr id="390" name="Group 389"/>
              <p:cNvGrpSpPr/>
              <p:nvPr/>
            </p:nvGrpSpPr>
            <p:grpSpPr>
              <a:xfrm>
                <a:off x="4892904" y="2024776"/>
                <a:ext cx="1698669" cy="2036041"/>
                <a:chOff x="956786" y="735395"/>
                <a:chExt cx="1698669" cy="2036041"/>
              </a:xfrm>
            </p:grpSpPr>
            <p:sp>
              <p:nvSpPr>
                <p:cNvPr id="392" name="Freeform 391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Oval 392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Oval 393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5" name="Isosceles Triangle 394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96" name="Straight Connector 395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7" name="Isosceles Triangle 396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98" name="Straight Connector 397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9" name="Straight Connector 398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0" name="Straight Connector 399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1" name="Straight Connector 400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2" name="Straight Connector 401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3" name="Oval 402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4" name="Oval 403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5" name="Freeform 404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6" name="Freeform 405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391" name="Picture 390" descr="Screen Shot 2011-09-16 at 10.16.34 AM.pn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59948" y="1867236"/>
                <a:ext cx="2286000" cy="2463800"/>
              </a:xfrm>
              <a:prstGeom prst="rect">
                <a:avLst/>
              </a:prstGeom>
            </p:spPr>
          </p:pic>
        </p:grpSp>
        <p:grpSp>
          <p:nvGrpSpPr>
            <p:cNvPr id="325" name="Group 324"/>
            <p:cNvGrpSpPr/>
            <p:nvPr/>
          </p:nvGrpSpPr>
          <p:grpSpPr>
            <a:xfrm>
              <a:off x="2928464" y="4158497"/>
              <a:ext cx="3881601" cy="1052879"/>
              <a:chOff x="2745837" y="4357017"/>
              <a:chExt cx="3881601" cy="1052879"/>
            </a:xfrm>
          </p:grpSpPr>
          <p:grpSp>
            <p:nvGrpSpPr>
              <p:cNvPr id="326" name="Group 325"/>
              <p:cNvGrpSpPr/>
              <p:nvPr/>
            </p:nvGrpSpPr>
            <p:grpSpPr>
              <a:xfrm>
                <a:off x="2745837" y="4392095"/>
                <a:ext cx="997074" cy="1017801"/>
                <a:chOff x="956786" y="735395"/>
                <a:chExt cx="1698669" cy="2036041"/>
              </a:xfrm>
            </p:grpSpPr>
            <p:sp>
              <p:nvSpPr>
                <p:cNvPr id="375" name="Freeform 374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Oval 375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Oval 376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Isosceles Triangle 377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79" name="Straight Connector 378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0" name="Isosceles Triangle 379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81" name="Straight Connector 380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2" name="Straight Connector 381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3" name="Straight Connector 382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4" name="Straight Connector 383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5" name="Straight Connector 384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6" name="Oval 385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Oval 386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8" name="Freeform 387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Freeform 388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27" name="Group 326"/>
              <p:cNvGrpSpPr/>
              <p:nvPr/>
            </p:nvGrpSpPr>
            <p:grpSpPr>
              <a:xfrm>
                <a:off x="3727758" y="4357017"/>
                <a:ext cx="997074" cy="1017801"/>
                <a:chOff x="956786" y="735395"/>
                <a:chExt cx="1698669" cy="2036041"/>
              </a:xfrm>
            </p:grpSpPr>
            <p:sp>
              <p:nvSpPr>
                <p:cNvPr id="360" name="Freeform 359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Oval 360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Oval 361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Isosceles Triangle 362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64" name="Straight Connector 363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5" name="Isosceles Triangle 364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66" name="Straight Connector 365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7" name="Straight Connector 366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8" name="Straight Connector 367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9" name="Straight Connector 368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0" name="Straight Connector 369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1" name="Oval 370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Oval 371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Freeform 372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4" name="Freeform 373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28" name="Group 327"/>
              <p:cNvGrpSpPr/>
              <p:nvPr/>
            </p:nvGrpSpPr>
            <p:grpSpPr>
              <a:xfrm>
                <a:off x="4688504" y="4392095"/>
                <a:ext cx="997074" cy="1017801"/>
                <a:chOff x="956786" y="735395"/>
                <a:chExt cx="1698669" cy="2036041"/>
              </a:xfrm>
            </p:grpSpPr>
            <p:sp>
              <p:nvSpPr>
                <p:cNvPr id="345" name="Freeform 344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6" name="Oval 345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7" name="Oval 346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8" name="Isosceles Triangle 347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49" name="Straight Connector 348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0" name="Isosceles Triangle 349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51" name="Straight Connector 350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2" name="Straight Connector 351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3" name="Straight Connector 352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4" name="Straight Connector 353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5" name="Straight Connector 354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6" name="Oval 355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7" name="Oval 356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8" name="Freeform 357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9" name="Freeform 358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29" name="Group 328"/>
              <p:cNvGrpSpPr/>
              <p:nvPr/>
            </p:nvGrpSpPr>
            <p:grpSpPr>
              <a:xfrm>
                <a:off x="5630364" y="4382401"/>
                <a:ext cx="997074" cy="1017801"/>
                <a:chOff x="956786" y="735395"/>
                <a:chExt cx="1698669" cy="2036041"/>
              </a:xfrm>
            </p:grpSpPr>
            <p:sp>
              <p:nvSpPr>
                <p:cNvPr id="330" name="Freeform 329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Oval 330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Oval 331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Isosceles Triangle 332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34" name="Straight Connector 333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5" name="Isosceles Triangle 334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36" name="Straight Connector 335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7" name="Straight Connector 336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8" name="Straight Connector 337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9" name="Straight Connector 338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0" name="Straight Connector 339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1" name="Oval 340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Oval 341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Freeform 342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4" name="Freeform 343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07" name="Group 406"/>
          <p:cNvGrpSpPr/>
          <p:nvPr/>
        </p:nvGrpSpPr>
        <p:grpSpPr>
          <a:xfrm>
            <a:off x="2756881" y="76515"/>
            <a:ext cx="4250117" cy="3344140"/>
            <a:chOff x="2559948" y="1867236"/>
            <a:chExt cx="4250117" cy="3344140"/>
          </a:xfrm>
        </p:grpSpPr>
        <p:grpSp>
          <p:nvGrpSpPr>
            <p:cNvPr id="408" name="Group 407"/>
            <p:cNvGrpSpPr/>
            <p:nvPr/>
          </p:nvGrpSpPr>
          <p:grpSpPr>
            <a:xfrm>
              <a:off x="2559948" y="1867236"/>
              <a:ext cx="4031625" cy="2463800"/>
              <a:chOff x="2559948" y="1867236"/>
              <a:chExt cx="4031625" cy="2463800"/>
            </a:xfrm>
          </p:grpSpPr>
          <p:grpSp>
            <p:nvGrpSpPr>
              <p:cNvPr id="474" name="Group 473"/>
              <p:cNvGrpSpPr/>
              <p:nvPr/>
            </p:nvGrpSpPr>
            <p:grpSpPr>
              <a:xfrm>
                <a:off x="4892904" y="2024776"/>
                <a:ext cx="1698669" cy="2036041"/>
                <a:chOff x="956786" y="735395"/>
                <a:chExt cx="1698669" cy="2036041"/>
              </a:xfrm>
            </p:grpSpPr>
            <p:sp>
              <p:nvSpPr>
                <p:cNvPr id="476" name="Freeform 475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7" name="Oval 476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8" name="Oval 477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9" name="Isosceles Triangle 478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0" name="Straight Connector 479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1" name="Isosceles Triangle 480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2" name="Straight Connector 481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3" name="Straight Connector 482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4" name="Straight Connector 483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5" name="Straight Connector 484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6" name="Straight Connector 485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7" name="Oval 486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8" name="Oval 487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9" name="Freeform 488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0" name="Freeform 489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475" name="Picture 474" descr="Screen Shot 2011-09-16 at 10.16.34 AM.pn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59948" y="1867236"/>
                <a:ext cx="2286000" cy="2463800"/>
              </a:xfrm>
              <a:prstGeom prst="rect">
                <a:avLst/>
              </a:prstGeom>
            </p:spPr>
          </p:pic>
        </p:grpSp>
        <p:grpSp>
          <p:nvGrpSpPr>
            <p:cNvPr id="409" name="Group 408"/>
            <p:cNvGrpSpPr/>
            <p:nvPr/>
          </p:nvGrpSpPr>
          <p:grpSpPr>
            <a:xfrm>
              <a:off x="2928464" y="4158497"/>
              <a:ext cx="3881601" cy="1052879"/>
              <a:chOff x="2745837" y="4357017"/>
              <a:chExt cx="3881601" cy="1052879"/>
            </a:xfrm>
          </p:grpSpPr>
          <p:grpSp>
            <p:nvGrpSpPr>
              <p:cNvPr id="410" name="Group 409"/>
              <p:cNvGrpSpPr/>
              <p:nvPr/>
            </p:nvGrpSpPr>
            <p:grpSpPr>
              <a:xfrm>
                <a:off x="2745837" y="4392095"/>
                <a:ext cx="997074" cy="1017801"/>
                <a:chOff x="956786" y="735395"/>
                <a:chExt cx="1698669" cy="2036041"/>
              </a:xfrm>
            </p:grpSpPr>
            <p:sp>
              <p:nvSpPr>
                <p:cNvPr id="459" name="Freeform 458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0" name="Oval 459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1" name="Oval 460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2" name="Isosceles Triangle 461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3" name="Straight Connector 462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4" name="Isosceles Triangle 463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65" name="Straight Connector 464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6" name="Straight Connector 465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7" name="Straight Connector 466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8" name="Straight Connector 467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9" name="Straight Connector 468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0" name="Oval 469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1" name="Oval 470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2" name="Freeform 471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3" name="Freeform 472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11" name="Group 410"/>
              <p:cNvGrpSpPr/>
              <p:nvPr/>
            </p:nvGrpSpPr>
            <p:grpSpPr>
              <a:xfrm>
                <a:off x="3727758" y="4357017"/>
                <a:ext cx="997074" cy="1017801"/>
                <a:chOff x="956786" y="735395"/>
                <a:chExt cx="1698669" cy="2036041"/>
              </a:xfrm>
            </p:grpSpPr>
            <p:sp>
              <p:nvSpPr>
                <p:cNvPr id="444" name="Freeform 443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5" name="Oval 444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6" name="Oval 445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7" name="Isosceles Triangle 446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48" name="Straight Connector 447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49" name="Isosceles Triangle 448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50" name="Straight Connector 449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1" name="Straight Connector 450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2" name="Straight Connector 451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3" name="Straight Connector 452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4" name="Straight Connector 453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55" name="Oval 454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6" name="Oval 455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7" name="Freeform 456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8" name="Freeform 457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12" name="Group 411"/>
              <p:cNvGrpSpPr/>
              <p:nvPr/>
            </p:nvGrpSpPr>
            <p:grpSpPr>
              <a:xfrm>
                <a:off x="4688504" y="4392095"/>
                <a:ext cx="997074" cy="1017801"/>
                <a:chOff x="956786" y="735395"/>
                <a:chExt cx="1698669" cy="2036041"/>
              </a:xfrm>
            </p:grpSpPr>
            <p:sp>
              <p:nvSpPr>
                <p:cNvPr id="429" name="Freeform 428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0" name="Oval 429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1" name="Oval 430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2" name="Isosceles Triangle 431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33" name="Straight Connector 432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34" name="Isosceles Triangle 433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35" name="Straight Connector 434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6" name="Straight Connector 435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7" name="Straight Connector 436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8" name="Straight Connector 437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9" name="Straight Connector 438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40" name="Oval 439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1" name="Oval 440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2" name="Freeform 441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3" name="Freeform 442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13" name="Group 412"/>
              <p:cNvGrpSpPr/>
              <p:nvPr/>
            </p:nvGrpSpPr>
            <p:grpSpPr>
              <a:xfrm>
                <a:off x="5630364" y="4382401"/>
                <a:ext cx="997074" cy="1017801"/>
                <a:chOff x="956786" y="735395"/>
                <a:chExt cx="1698669" cy="2036041"/>
              </a:xfrm>
            </p:grpSpPr>
            <p:sp>
              <p:nvSpPr>
                <p:cNvPr id="414" name="Freeform 413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5" name="Oval 414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6" name="Oval 415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7" name="Isosceles Triangle 416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18" name="Straight Connector 417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9" name="Isosceles Triangle 418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20" name="Straight Connector 419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1" name="Straight Connector 420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2" name="Straight Connector 421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3" name="Straight Connector 422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4" name="Straight Connector 423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5" name="Oval 424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6" name="Oval 425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7" name="Freeform 426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8" name="Freeform 427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91" name="Group 490"/>
          <p:cNvGrpSpPr/>
          <p:nvPr/>
        </p:nvGrpSpPr>
        <p:grpSpPr>
          <a:xfrm>
            <a:off x="2807497" y="3102856"/>
            <a:ext cx="4250117" cy="3344140"/>
            <a:chOff x="2559948" y="1867236"/>
            <a:chExt cx="4250117" cy="3344140"/>
          </a:xfrm>
        </p:grpSpPr>
        <p:grpSp>
          <p:nvGrpSpPr>
            <p:cNvPr id="492" name="Group 491"/>
            <p:cNvGrpSpPr/>
            <p:nvPr/>
          </p:nvGrpSpPr>
          <p:grpSpPr>
            <a:xfrm>
              <a:off x="2559948" y="1867236"/>
              <a:ext cx="4031625" cy="2463800"/>
              <a:chOff x="2559948" y="1867236"/>
              <a:chExt cx="4031625" cy="2463800"/>
            </a:xfrm>
          </p:grpSpPr>
          <p:grpSp>
            <p:nvGrpSpPr>
              <p:cNvPr id="558" name="Group 557"/>
              <p:cNvGrpSpPr/>
              <p:nvPr/>
            </p:nvGrpSpPr>
            <p:grpSpPr>
              <a:xfrm>
                <a:off x="4892904" y="2024776"/>
                <a:ext cx="1698669" cy="2036041"/>
                <a:chOff x="956786" y="735395"/>
                <a:chExt cx="1698669" cy="2036041"/>
              </a:xfrm>
            </p:grpSpPr>
            <p:sp>
              <p:nvSpPr>
                <p:cNvPr id="560" name="Freeform 559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1" name="Oval 560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2" name="Oval 561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3" name="Isosceles Triangle 562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64" name="Straight Connector 563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65" name="Isosceles Triangle 564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66" name="Straight Connector 565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7" name="Straight Connector 566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8" name="Straight Connector 567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9" name="Straight Connector 568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0" name="Straight Connector 569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71" name="Oval 570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2" name="Oval 571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3" name="Freeform 572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4" name="Freeform 573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559" name="Picture 558" descr="Screen Shot 2011-09-16 at 10.16.34 AM.pn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59948" y="1867236"/>
                <a:ext cx="2286000" cy="2463800"/>
              </a:xfrm>
              <a:prstGeom prst="rect">
                <a:avLst/>
              </a:prstGeom>
            </p:spPr>
          </p:pic>
        </p:grpSp>
        <p:grpSp>
          <p:nvGrpSpPr>
            <p:cNvPr id="493" name="Group 492"/>
            <p:cNvGrpSpPr/>
            <p:nvPr/>
          </p:nvGrpSpPr>
          <p:grpSpPr>
            <a:xfrm>
              <a:off x="2928464" y="4158497"/>
              <a:ext cx="3881601" cy="1052879"/>
              <a:chOff x="2745837" y="4357017"/>
              <a:chExt cx="3881601" cy="1052879"/>
            </a:xfrm>
          </p:grpSpPr>
          <p:grpSp>
            <p:nvGrpSpPr>
              <p:cNvPr id="494" name="Group 493"/>
              <p:cNvGrpSpPr/>
              <p:nvPr/>
            </p:nvGrpSpPr>
            <p:grpSpPr>
              <a:xfrm>
                <a:off x="2745837" y="4392095"/>
                <a:ext cx="997074" cy="1017801"/>
                <a:chOff x="956786" y="735395"/>
                <a:chExt cx="1698669" cy="2036041"/>
              </a:xfrm>
            </p:grpSpPr>
            <p:sp>
              <p:nvSpPr>
                <p:cNvPr id="543" name="Freeform 542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4" name="Oval 543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5" name="Oval 544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6" name="Isosceles Triangle 545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7" name="Straight Connector 546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8" name="Isosceles Triangle 547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49" name="Straight Connector 548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0" name="Straight Connector 549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1" name="Straight Connector 550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2" name="Straight Connector 551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3" name="Straight Connector 552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54" name="Oval 553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5" name="Oval 554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6" name="Freeform 555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7" name="Freeform 556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5" name="Group 494"/>
              <p:cNvGrpSpPr/>
              <p:nvPr/>
            </p:nvGrpSpPr>
            <p:grpSpPr>
              <a:xfrm>
                <a:off x="3727758" y="4357017"/>
                <a:ext cx="997074" cy="1017801"/>
                <a:chOff x="956786" y="735395"/>
                <a:chExt cx="1698669" cy="2036041"/>
              </a:xfrm>
            </p:grpSpPr>
            <p:sp>
              <p:nvSpPr>
                <p:cNvPr id="528" name="Freeform 527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9" name="Oval 528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0" name="Oval 529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1" name="Isosceles Triangle 530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2" name="Straight Connector 531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3" name="Isosceles Triangle 532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4" name="Straight Connector 533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5" name="Straight Connector 534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6" name="Straight Connector 535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7" name="Straight Connector 536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8" name="Straight Connector 537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9" name="Oval 538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0" name="Oval 539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1" name="Freeform 540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2" name="Freeform 541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6" name="Group 495"/>
              <p:cNvGrpSpPr/>
              <p:nvPr/>
            </p:nvGrpSpPr>
            <p:grpSpPr>
              <a:xfrm>
                <a:off x="4688504" y="4392095"/>
                <a:ext cx="997074" cy="1017801"/>
                <a:chOff x="956786" y="735395"/>
                <a:chExt cx="1698669" cy="2036041"/>
              </a:xfrm>
            </p:grpSpPr>
            <p:sp>
              <p:nvSpPr>
                <p:cNvPr id="513" name="Freeform 512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4" name="Oval 513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5" name="Oval 514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6" name="Isosceles Triangle 515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7" name="Straight Connector 516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8" name="Isosceles Triangle 517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9" name="Straight Connector 518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0" name="Straight Connector 519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1" name="Straight Connector 520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2" name="Straight Connector 521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3" name="Straight Connector 522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4" name="Oval 523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5" name="Oval 524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6" name="Freeform 525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7" name="Freeform 526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7" name="Group 496"/>
              <p:cNvGrpSpPr/>
              <p:nvPr/>
            </p:nvGrpSpPr>
            <p:grpSpPr>
              <a:xfrm>
                <a:off x="5630364" y="4382401"/>
                <a:ext cx="997074" cy="1017801"/>
                <a:chOff x="956786" y="735395"/>
                <a:chExt cx="1698669" cy="2036041"/>
              </a:xfrm>
            </p:grpSpPr>
            <p:sp>
              <p:nvSpPr>
                <p:cNvPr id="498" name="Freeform 497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9" name="Oval 498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0" name="Oval 499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1" name="Isosceles Triangle 500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2" name="Straight Connector 501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3" name="Isosceles Triangle 502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04" name="Straight Connector 503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5" name="Straight Connector 504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6" name="Straight Connector 505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7" name="Straight Connector 506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8" name="Straight Connector 507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9" name="Oval 508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0" name="Oval 509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1" name="Freeform 510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2" name="Freeform 511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575" name="Group 574"/>
          <p:cNvGrpSpPr/>
          <p:nvPr/>
        </p:nvGrpSpPr>
        <p:grpSpPr>
          <a:xfrm>
            <a:off x="4892887" y="192437"/>
            <a:ext cx="4250117" cy="3344140"/>
            <a:chOff x="2559948" y="1867236"/>
            <a:chExt cx="4250117" cy="3344140"/>
          </a:xfrm>
        </p:grpSpPr>
        <p:grpSp>
          <p:nvGrpSpPr>
            <p:cNvPr id="576" name="Group 575"/>
            <p:cNvGrpSpPr/>
            <p:nvPr/>
          </p:nvGrpSpPr>
          <p:grpSpPr>
            <a:xfrm>
              <a:off x="2559948" y="1867236"/>
              <a:ext cx="4031625" cy="2463800"/>
              <a:chOff x="2559948" y="1867236"/>
              <a:chExt cx="4031625" cy="2463800"/>
            </a:xfrm>
          </p:grpSpPr>
          <p:grpSp>
            <p:nvGrpSpPr>
              <p:cNvPr id="642" name="Group 641"/>
              <p:cNvGrpSpPr/>
              <p:nvPr/>
            </p:nvGrpSpPr>
            <p:grpSpPr>
              <a:xfrm>
                <a:off x="4892904" y="2024776"/>
                <a:ext cx="1698669" cy="2036041"/>
                <a:chOff x="956786" y="735395"/>
                <a:chExt cx="1698669" cy="2036041"/>
              </a:xfrm>
            </p:grpSpPr>
            <p:sp>
              <p:nvSpPr>
                <p:cNvPr id="644" name="Freeform 643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5" name="Oval 644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6" name="Oval 645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7" name="Isosceles Triangle 646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48" name="Straight Connector 647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9" name="Isosceles Triangle 648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50" name="Straight Connector 649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1" name="Straight Connector 650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2" name="Straight Connector 651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3" name="Straight Connector 652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4" name="Straight Connector 653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55" name="Oval 654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6" name="Oval 655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7" name="Freeform 656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8" name="Freeform 657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643" name="Picture 642" descr="Screen Shot 2011-09-16 at 10.16.34 AM.pn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59948" y="1867236"/>
                <a:ext cx="2286000" cy="2463800"/>
              </a:xfrm>
              <a:prstGeom prst="rect">
                <a:avLst/>
              </a:prstGeom>
            </p:spPr>
          </p:pic>
        </p:grpSp>
        <p:grpSp>
          <p:nvGrpSpPr>
            <p:cNvPr id="577" name="Group 576"/>
            <p:cNvGrpSpPr/>
            <p:nvPr/>
          </p:nvGrpSpPr>
          <p:grpSpPr>
            <a:xfrm>
              <a:off x="2928464" y="4158497"/>
              <a:ext cx="3881601" cy="1052879"/>
              <a:chOff x="2745837" y="4357017"/>
              <a:chExt cx="3881601" cy="1052879"/>
            </a:xfrm>
          </p:grpSpPr>
          <p:grpSp>
            <p:nvGrpSpPr>
              <p:cNvPr id="578" name="Group 577"/>
              <p:cNvGrpSpPr/>
              <p:nvPr/>
            </p:nvGrpSpPr>
            <p:grpSpPr>
              <a:xfrm>
                <a:off x="2745837" y="4392095"/>
                <a:ext cx="997074" cy="1017801"/>
                <a:chOff x="956786" y="735395"/>
                <a:chExt cx="1698669" cy="2036041"/>
              </a:xfrm>
            </p:grpSpPr>
            <p:sp>
              <p:nvSpPr>
                <p:cNvPr id="627" name="Freeform 626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8" name="Oval 627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9" name="Oval 628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0" name="Isosceles Triangle 629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31" name="Straight Connector 630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32" name="Isosceles Triangle 631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33" name="Straight Connector 632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4" name="Straight Connector 633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5" name="Straight Connector 634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6" name="Straight Connector 635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7" name="Straight Connector 636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38" name="Oval 637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9" name="Oval 638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0" name="Freeform 639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1" name="Freeform 640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79" name="Group 578"/>
              <p:cNvGrpSpPr/>
              <p:nvPr/>
            </p:nvGrpSpPr>
            <p:grpSpPr>
              <a:xfrm>
                <a:off x="3727758" y="4357017"/>
                <a:ext cx="997074" cy="1017801"/>
                <a:chOff x="956786" y="735395"/>
                <a:chExt cx="1698669" cy="2036041"/>
              </a:xfrm>
            </p:grpSpPr>
            <p:sp>
              <p:nvSpPr>
                <p:cNvPr id="612" name="Freeform 611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3" name="Oval 612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4" name="Oval 613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5" name="Isosceles Triangle 614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16" name="Straight Connector 615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7" name="Isosceles Triangle 616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18" name="Straight Connector 617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9" name="Straight Connector 618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0" name="Straight Connector 619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1" name="Straight Connector 620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2" name="Straight Connector 621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23" name="Oval 622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4" name="Oval 623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5" name="Freeform 624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6" name="Freeform 625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80" name="Group 579"/>
              <p:cNvGrpSpPr/>
              <p:nvPr/>
            </p:nvGrpSpPr>
            <p:grpSpPr>
              <a:xfrm>
                <a:off x="4688504" y="4392095"/>
                <a:ext cx="997074" cy="1017801"/>
                <a:chOff x="956786" y="735395"/>
                <a:chExt cx="1698669" cy="2036041"/>
              </a:xfrm>
            </p:grpSpPr>
            <p:sp>
              <p:nvSpPr>
                <p:cNvPr id="597" name="Freeform 596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8" name="Oval 597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9" name="Oval 598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0" name="Isosceles Triangle 599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01" name="Straight Connector 600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2" name="Isosceles Triangle 601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03" name="Straight Connector 602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4" name="Straight Connector 603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5" name="Straight Connector 604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6" name="Straight Connector 605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7" name="Straight Connector 606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8" name="Oval 607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9" name="Oval 608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0" name="Freeform 609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1" name="Freeform 610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81" name="Group 580"/>
              <p:cNvGrpSpPr/>
              <p:nvPr/>
            </p:nvGrpSpPr>
            <p:grpSpPr>
              <a:xfrm>
                <a:off x="5630364" y="4382401"/>
                <a:ext cx="997074" cy="1017801"/>
                <a:chOff x="956786" y="735395"/>
                <a:chExt cx="1698669" cy="2036041"/>
              </a:xfrm>
            </p:grpSpPr>
            <p:sp>
              <p:nvSpPr>
                <p:cNvPr id="582" name="Freeform 581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3" name="Oval 582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4" name="Oval 583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5" name="Isosceles Triangle 584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86" name="Straight Connector 585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87" name="Isosceles Triangle 586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88" name="Straight Connector 587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9" name="Straight Connector 588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0" name="Straight Connector 589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1" name="Straight Connector 590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2" name="Straight Connector 591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93" name="Oval 592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4" name="Oval 593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5" name="Freeform 594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6" name="Freeform 595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59" name="Group 658"/>
          <p:cNvGrpSpPr/>
          <p:nvPr/>
        </p:nvGrpSpPr>
        <p:grpSpPr>
          <a:xfrm>
            <a:off x="106927" y="3420655"/>
            <a:ext cx="4250117" cy="3344140"/>
            <a:chOff x="2559948" y="1867236"/>
            <a:chExt cx="4250117" cy="3344140"/>
          </a:xfrm>
        </p:grpSpPr>
        <p:grpSp>
          <p:nvGrpSpPr>
            <p:cNvPr id="660" name="Group 659"/>
            <p:cNvGrpSpPr/>
            <p:nvPr/>
          </p:nvGrpSpPr>
          <p:grpSpPr>
            <a:xfrm>
              <a:off x="2559948" y="1867236"/>
              <a:ext cx="4031625" cy="2463800"/>
              <a:chOff x="2559948" y="1867236"/>
              <a:chExt cx="4031625" cy="2463800"/>
            </a:xfrm>
          </p:grpSpPr>
          <p:grpSp>
            <p:nvGrpSpPr>
              <p:cNvPr id="726" name="Group 725"/>
              <p:cNvGrpSpPr/>
              <p:nvPr/>
            </p:nvGrpSpPr>
            <p:grpSpPr>
              <a:xfrm>
                <a:off x="4892904" y="2024776"/>
                <a:ext cx="1698669" cy="2036041"/>
                <a:chOff x="956786" y="735395"/>
                <a:chExt cx="1698669" cy="2036041"/>
              </a:xfrm>
            </p:grpSpPr>
            <p:sp>
              <p:nvSpPr>
                <p:cNvPr id="728" name="Freeform 727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9" name="Oval 728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0" name="Oval 729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1" name="Isosceles Triangle 730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32" name="Straight Connector 731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3" name="Isosceles Triangle 732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34" name="Straight Connector 733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5" name="Straight Connector 734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6" name="Straight Connector 735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7" name="Straight Connector 736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8" name="Straight Connector 737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9" name="Oval 738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0" name="Oval 739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1" name="Freeform 740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2" name="Freeform 741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pic>
            <p:nvPicPr>
              <p:cNvPr id="727" name="Picture 726" descr="Screen Shot 2011-09-16 at 10.16.34 AM.pn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59948" y="1867236"/>
                <a:ext cx="2286000" cy="2463800"/>
              </a:xfrm>
              <a:prstGeom prst="rect">
                <a:avLst/>
              </a:prstGeom>
            </p:spPr>
          </p:pic>
        </p:grpSp>
        <p:grpSp>
          <p:nvGrpSpPr>
            <p:cNvPr id="661" name="Group 660"/>
            <p:cNvGrpSpPr/>
            <p:nvPr/>
          </p:nvGrpSpPr>
          <p:grpSpPr>
            <a:xfrm>
              <a:off x="2928464" y="4158497"/>
              <a:ext cx="3881601" cy="1052879"/>
              <a:chOff x="2745837" y="4357017"/>
              <a:chExt cx="3881601" cy="1052879"/>
            </a:xfrm>
          </p:grpSpPr>
          <p:grpSp>
            <p:nvGrpSpPr>
              <p:cNvPr id="662" name="Group 661"/>
              <p:cNvGrpSpPr/>
              <p:nvPr/>
            </p:nvGrpSpPr>
            <p:grpSpPr>
              <a:xfrm>
                <a:off x="2745837" y="4392095"/>
                <a:ext cx="997074" cy="1017801"/>
                <a:chOff x="956786" y="735395"/>
                <a:chExt cx="1698669" cy="2036041"/>
              </a:xfrm>
            </p:grpSpPr>
            <p:sp>
              <p:nvSpPr>
                <p:cNvPr id="711" name="Freeform 710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2" name="Oval 711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3" name="Oval 712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4" name="Isosceles Triangle 713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15" name="Straight Connector 714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16" name="Isosceles Triangle 715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17" name="Straight Connector 716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8" name="Straight Connector 717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9" name="Straight Connector 718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0" name="Straight Connector 719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1" name="Straight Connector 720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22" name="Oval 721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3" name="Oval 722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4" name="Freeform 723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5" name="Freeform 724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3" name="Group 662"/>
              <p:cNvGrpSpPr/>
              <p:nvPr/>
            </p:nvGrpSpPr>
            <p:grpSpPr>
              <a:xfrm>
                <a:off x="3727758" y="4357017"/>
                <a:ext cx="997074" cy="1017801"/>
                <a:chOff x="956786" y="735395"/>
                <a:chExt cx="1698669" cy="2036041"/>
              </a:xfrm>
            </p:grpSpPr>
            <p:sp>
              <p:nvSpPr>
                <p:cNvPr id="696" name="Freeform 695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7" name="Oval 696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8" name="Oval 697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9" name="Isosceles Triangle 698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00" name="Straight Connector 699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1" name="Isosceles Triangle 700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02" name="Straight Connector 701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3" name="Straight Connector 702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4" name="Straight Connector 703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5" name="Straight Connector 704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6" name="Straight Connector 705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7" name="Oval 706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8" name="Oval 707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9" name="Freeform 708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0" name="Freeform 709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4" name="Group 663"/>
              <p:cNvGrpSpPr/>
              <p:nvPr/>
            </p:nvGrpSpPr>
            <p:grpSpPr>
              <a:xfrm>
                <a:off x="4688504" y="4392095"/>
                <a:ext cx="997074" cy="1017801"/>
                <a:chOff x="956786" y="735395"/>
                <a:chExt cx="1698669" cy="2036041"/>
              </a:xfrm>
            </p:grpSpPr>
            <p:sp>
              <p:nvSpPr>
                <p:cNvPr id="681" name="Freeform 680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2" name="Oval 681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3" name="Oval 682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4" name="Isosceles Triangle 683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85" name="Straight Connector 684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6" name="Isosceles Triangle 685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87" name="Straight Connector 686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8" name="Straight Connector 687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9" name="Straight Connector 688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0" name="Straight Connector 689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1" name="Straight Connector 690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2" name="Oval 691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3" name="Oval 692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4" name="Freeform 693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5" name="Freeform 694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5" name="Group 664"/>
              <p:cNvGrpSpPr/>
              <p:nvPr/>
            </p:nvGrpSpPr>
            <p:grpSpPr>
              <a:xfrm>
                <a:off x="5630364" y="4382401"/>
                <a:ext cx="997074" cy="1017801"/>
                <a:chOff x="956786" y="735395"/>
                <a:chExt cx="1698669" cy="2036041"/>
              </a:xfrm>
            </p:grpSpPr>
            <p:sp>
              <p:nvSpPr>
                <p:cNvPr id="666" name="Freeform 665"/>
                <p:cNvSpPr/>
                <p:nvPr/>
              </p:nvSpPr>
              <p:spPr>
                <a:xfrm>
                  <a:off x="2124364" y="2226199"/>
                  <a:ext cx="531091" cy="267619"/>
                </a:xfrm>
                <a:custGeom>
                  <a:avLst/>
                  <a:gdLst>
                    <a:gd name="connsiteX0" fmla="*/ 0 w 531091"/>
                    <a:gd name="connsiteY0" fmla="*/ 244528 h 267619"/>
                    <a:gd name="connsiteX1" fmla="*/ 34636 w 531091"/>
                    <a:gd name="connsiteY1" fmla="*/ 186801 h 267619"/>
                    <a:gd name="connsiteX2" fmla="*/ 46181 w 531091"/>
                    <a:gd name="connsiteY2" fmla="*/ 152165 h 267619"/>
                    <a:gd name="connsiteX3" fmla="*/ 80818 w 531091"/>
                    <a:gd name="connsiteY3" fmla="*/ 129074 h 267619"/>
                    <a:gd name="connsiteX4" fmla="*/ 150091 w 531091"/>
                    <a:gd name="connsiteY4" fmla="*/ 82892 h 267619"/>
                    <a:gd name="connsiteX5" fmla="*/ 184727 w 531091"/>
                    <a:gd name="connsiteY5" fmla="*/ 59801 h 267619"/>
                    <a:gd name="connsiteX6" fmla="*/ 219363 w 531091"/>
                    <a:gd name="connsiteY6" fmla="*/ 48256 h 267619"/>
                    <a:gd name="connsiteX7" fmla="*/ 254000 w 531091"/>
                    <a:gd name="connsiteY7" fmla="*/ 13619 h 267619"/>
                    <a:gd name="connsiteX8" fmla="*/ 438727 w 531091"/>
                    <a:gd name="connsiteY8" fmla="*/ 13619 h 267619"/>
                    <a:gd name="connsiteX9" fmla="*/ 461818 w 531091"/>
                    <a:gd name="connsiteY9" fmla="*/ 48256 h 267619"/>
                    <a:gd name="connsiteX10" fmla="*/ 473363 w 531091"/>
                    <a:gd name="connsiteY10" fmla="*/ 82892 h 267619"/>
                    <a:gd name="connsiteX11" fmla="*/ 531091 w 531091"/>
                    <a:gd name="connsiteY11" fmla="*/ 186801 h 267619"/>
                    <a:gd name="connsiteX12" fmla="*/ 519545 w 531091"/>
                    <a:gd name="connsiteY12" fmla="*/ 232983 h 267619"/>
                    <a:gd name="connsiteX13" fmla="*/ 496454 w 531091"/>
                    <a:gd name="connsiteY13" fmla="*/ 267619 h 2676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31091" h="267619">
                      <a:moveTo>
                        <a:pt x="0" y="244528"/>
                      </a:moveTo>
                      <a:cubicBezTo>
                        <a:pt x="11545" y="225286"/>
                        <a:pt x="24601" y="206872"/>
                        <a:pt x="34636" y="186801"/>
                      </a:cubicBezTo>
                      <a:cubicBezTo>
                        <a:pt x="40078" y="175916"/>
                        <a:pt x="38579" y="161668"/>
                        <a:pt x="46181" y="152165"/>
                      </a:cubicBezTo>
                      <a:cubicBezTo>
                        <a:pt x="54849" y="141330"/>
                        <a:pt x="69272" y="136771"/>
                        <a:pt x="80818" y="129074"/>
                      </a:cubicBezTo>
                      <a:cubicBezTo>
                        <a:pt x="121404" y="68194"/>
                        <a:pt x="80506" y="112714"/>
                        <a:pt x="150091" y="82892"/>
                      </a:cubicBezTo>
                      <a:cubicBezTo>
                        <a:pt x="162845" y="77426"/>
                        <a:pt x="172316" y="66006"/>
                        <a:pt x="184727" y="59801"/>
                      </a:cubicBezTo>
                      <a:cubicBezTo>
                        <a:pt x="195612" y="54358"/>
                        <a:pt x="207818" y="52104"/>
                        <a:pt x="219363" y="48256"/>
                      </a:cubicBezTo>
                      <a:cubicBezTo>
                        <a:pt x="230909" y="36710"/>
                        <a:pt x="240414" y="22676"/>
                        <a:pt x="254000" y="13619"/>
                      </a:cubicBezTo>
                      <a:cubicBezTo>
                        <a:pt x="299372" y="-16629"/>
                        <a:pt x="428511" y="12833"/>
                        <a:pt x="438727" y="13619"/>
                      </a:cubicBezTo>
                      <a:cubicBezTo>
                        <a:pt x="446424" y="25165"/>
                        <a:pt x="455612" y="35845"/>
                        <a:pt x="461818" y="48256"/>
                      </a:cubicBezTo>
                      <a:cubicBezTo>
                        <a:pt x="467260" y="59141"/>
                        <a:pt x="467453" y="72254"/>
                        <a:pt x="473363" y="82892"/>
                      </a:cubicBezTo>
                      <a:cubicBezTo>
                        <a:pt x="539531" y="201995"/>
                        <a:pt x="504965" y="108426"/>
                        <a:pt x="531091" y="186801"/>
                      </a:cubicBezTo>
                      <a:cubicBezTo>
                        <a:pt x="527242" y="202195"/>
                        <a:pt x="525796" y="218398"/>
                        <a:pt x="519545" y="232983"/>
                      </a:cubicBezTo>
                      <a:cubicBezTo>
                        <a:pt x="514079" y="245737"/>
                        <a:pt x="496454" y="267619"/>
                        <a:pt x="496454" y="267619"/>
                      </a:cubicBezTo>
                    </a:path>
                  </a:pathLst>
                </a:custGeom>
                <a:ln w="76200" cmpd="sng"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7" name="Oval 666"/>
                <p:cNvSpPr/>
                <p:nvPr/>
              </p:nvSpPr>
              <p:spPr>
                <a:xfrm>
                  <a:off x="1224531" y="1562861"/>
                  <a:ext cx="946014" cy="1189182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8" name="Oval 667"/>
                <p:cNvSpPr/>
                <p:nvPr/>
              </p:nvSpPr>
              <p:spPr>
                <a:xfrm>
                  <a:off x="1120626" y="933908"/>
                  <a:ext cx="747085" cy="70977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6">
                        <a:lumMod val="60000"/>
                        <a:lumOff val="40000"/>
                      </a:schemeClr>
                    </a:gs>
                    <a:gs pos="99000">
                      <a:schemeClr val="accent6">
                        <a:lumMod val="20000"/>
                        <a:lumOff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accent6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9" name="Isosceles Triangle 668"/>
                <p:cNvSpPr/>
                <p:nvPr/>
              </p:nvSpPr>
              <p:spPr>
                <a:xfrm>
                  <a:off x="1647862" y="735395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1985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70" name="Straight Connector 669"/>
                <p:cNvCxnSpPr/>
                <p:nvPr/>
              </p:nvCxnSpPr>
              <p:spPr>
                <a:xfrm flipH="1" flipV="1">
                  <a:off x="956786" y="1270000"/>
                  <a:ext cx="336188" cy="85043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71" name="Isosceles Triangle 670"/>
                <p:cNvSpPr/>
                <p:nvPr/>
              </p:nvSpPr>
              <p:spPr>
                <a:xfrm>
                  <a:off x="1012857" y="825344"/>
                  <a:ext cx="211674" cy="286398"/>
                </a:xfrm>
                <a:prstGeom prst="triangle">
                  <a:avLst/>
                </a:prstGeom>
                <a:solidFill>
                  <a:srgbClr val="FAC090"/>
                </a:solidFill>
                <a:ln>
                  <a:solidFill>
                    <a:srgbClr val="FCD5B5"/>
                  </a:solidFill>
                </a:ln>
                <a:effectLst/>
                <a:scene3d>
                  <a:camera prst="orthographicFront">
                    <a:rot lat="0" lon="0" rev="2994000"/>
                  </a:camera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72" name="Straight Connector 671"/>
                <p:cNvCxnSpPr/>
                <p:nvPr/>
              </p:nvCxnSpPr>
              <p:spPr>
                <a:xfrm flipH="1">
                  <a:off x="956786" y="1426504"/>
                  <a:ext cx="347617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3" name="Straight Connector 672"/>
                <p:cNvCxnSpPr/>
                <p:nvPr/>
              </p:nvCxnSpPr>
              <p:spPr>
                <a:xfrm flipH="1">
                  <a:off x="1012857" y="1481802"/>
                  <a:ext cx="330084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4" name="Straight Connector 673"/>
                <p:cNvCxnSpPr/>
                <p:nvPr/>
              </p:nvCxnSpPr>
              <p:spPr>
                <a:xfrm flipH="1">
                  <a:off x="1734480" y="1135045"/>
                  <a:ext cx="336188" cy="161877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5" name="Straight Connector 674"/>
                <p:cNvCxnSpPr/>
                <p:nvPr/>
              </p:nvCxnSpPr>
              <p:spPr>
                <a:xfrm flipH="1">
                  <a:off x="1737142" y="1285773"/>
                  <a:ext cx="336188" cy="71461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6" name="Straight Connector 675"/>
                <p:cNvCxnSpPr/>
                <p:nvPr/>
              </p:nvCxnSpPr>
              <p:spPr>
                <a:xfrm flipH="1">
                  <a:off x="1737142" y="1458799"/>
                  <a:ext cx="333526" cy="0"/>
                </a:xfrm>
                <a:prstGeom prst="line">
                  <a:avLst/>
                </a:prstGeom>
                <a:ln w="3175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77" name="Oval 676"/>
                <p:cNvSpPr/>
                <p:nvPr/>
              </p:nvSpPr>
              <p:spPr>
                <a:xfrm>
                  <a:off x="1342941" y="1270000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8" name="Oval 677"/>
                <p:cNvSpPr/>
                <p:nvPr/>
              </p:nvSpPr>
              <p:spPr>
                <a:xfrm>
                  <a:off x="1601680" y="1240054"/>
                  <a:ext cx="46182" cy="45719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9" name="Freeform 678"/>
                <p:cNvSpPr/>
                <p:nvPr/>
              </p:nvSpPr>
              <p:spPr>
                <a:xfrm>
                  <a:off x="1466370" y="1420091"/>
                  <a:ext cx="115454" cy="23091"/>
                </a:xfrm>
                <a:custGeom>
                  <a:avLst/>
                  <a:gdLst>
                    <a:gd name="connsiteX0" fmla="*/ 0 w 115454"/>
                    <a:gd name="connsiteY0" fmla="*/ 0 h 23091"/>
                    <a:gd name="connsiteX1" fmla="*/ 57727 w 115454"/>
                    <a:gd name="connsiteY1" fmla="*/ 23091 h 23091"/>
                    <a:gd name="connsiteX2" fmla="*/ 115454 w 115454"/>
                    <a:gd name="connsiteY2" fmla="*/ 0 h 23091"/>
                    <a:gd name="connsiteX3" fmla="*/ 115454 w 115454"/>
                    <a:gd name="connsiteY3" fmla="*/ 0 h 230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454" h="23091">
                      <a:moveTo>
                        <a:pt x="0" y="0"/>
                      </a:moveTo>
                      <a:cubicBezTo>
                        <a:pt x="19242" y="11545"/>
                        <a:pt x="38485" y="23091"/>
                        <a:pt x="57727" y="23091"/>
                      </a:cubicBezTo>
                      <a:cubicBezTo>
                        <a:pt x="76969" y="23091"/>
                        <a:pt x="115454" y="0"/>
                        <a:pt x="115454" y="0"/>
                      </a:cubicBezTo>
                      <a:lnTo>
                        <a:pt x="115454" y="0"/>
                      </a:lnTo>
                    </a:path>
                  </a:pathLst>
                </a:custGeom>
                <a:ln>
                  <a:solidFill>
                    <a:srgbClr val="000000"/>
                  </a:solidFill>
                </a:ln>
                <a:scene3d>
                  <a:camera prst="orthographicFront">
                    <a:rot lat="0" lon="0" rev="9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0" name="Freeform 679"/>
                <p:cNvSpPr/>
                <p:nvPr/>
              </p:nvSpPr>
              <p:spPr>
                <a:xfrm>
                  <a:off x="1166091" y="2343727"/>
                  <a:ext cx="288671" cy="427709"/>
                </a:xfrm>
                <a:custGeom>
                  <a:avLst/>
                  <a:gdLst>
                    <a:gd name="connsiteX0" fmla="*/ 150091 w 288671"/>
                    <a:gd name="connsiteY0" fmla="*/ 0 h 427709"/>
                    <a:gd name="connsiteX1" fmla="*/ 150091 w 288671"/>
                    <a:gd name="connsiteY1" fmla="*/ 0 h 427709"/>
                    <a:gd name="connsiteX2" fmla="*/ 196273 w 288671"/>
                    <a:gd name="connsiteY2" fmla="*/ 92364 h 427709"/>
                    <a:gd name="connsiteX3" fmla="*/ 173182 w 288671"/>
                    <a:gd name="connsiteY3" fmla="*/ 265546 h 427709"/>
                    <a:gd name="connsiteX4" fmla="*/ 161636 w 288671"/>
                    <a:gd name="connsiteY4" fmla="*/ 300182 h 427709"/>
                    <a:gd name="connsiteX5" fmla="*/ 150091 w 288671"/>
                    <a:gd name="connsiteY5" fmla="*/ 346364 h 427709"/>
                    <a:gd name="connsiteX6" fmla="*/ 115454 w 288671"/>
                    <a:gd name="connsiteY6" fmla="*/ 369455 h 427709"/>
                    <a:gd name="connsiteX7" fmla="*/ 80818 w 288671"/>
                    <a:gd name="connsiteY7" fmla="*/ 381000 h 427709"/>
                    <a:gd name="connsiteX8" fmla="*/ 0 w 288671"/>
                    <a:gd name="connsiteY8" fmla="*/ 404091 h 427709"/>
                    <a:gd name="connsiteX9" fmla="*/ 161636 w 288671"/>
                    <a:gd name="connsiteY9" fmla="*/ 415637 h 427709"/>
                    <a:gd name="connsiteX10" fmla="*/ 196273 w 288671"/>
                    <a:gd name="connsiteY10" fmla="*/ 392546 h 427709"/>
                    <a:gd name="connsiteX11" fmla="*/ 207818 w 288671"/>
                    <a:gd name="connsiteY11" fmla="*/ 357909 h 427709"/>
                    <a:gd name="connsiteX12" fmla="*/ 230909 w 288671"/>
                    <a:gd name="connsiteY12" fmla="*/ 323273 h 427709"/>
                    <a:gd name="connsiteX13" fmla="*/ 277091 w 288671"/>
                    <a:gd name="connsiteY13" fmla="*/ 265546 h 427709"/>
                    <a:gd name="connsiteX14" fmla="*/ 277091 w 288671"/>
                    <a:gd name="connsiteY14" fmla="*/ 242455 h 427709"/>
                    <a:gd name="connsiteX15" fmla="*/ 288636 w 288671"/>
                    <a:gd name="connsiteY15" fmla="*/ 103909 h 427709"/>
                    <a:gd name="connsiteX16" fmla="*/ 288636 w 288671"/>
                    <a:gd name="connsiteY16" fmla="*/ 103909 h 427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288671" h="427709">
                      <a:moveTo>
                        <a:pt x="150091" y="0"/>
                      </a:moveTo>
                      <a:lnTo>
                        <a:pt x="150091" y="0"/>
                      </a:lnTo>
                      <a:cubicBezTo>
                        <a:pt x="165485" y="30788"/>
                        <a:pt x="193291" y="58071"/>
                        <a:pt x="196273" y="92364"/>
                      </a:cubicBezTo>
                      <a:cubicBezTo>
                        <a:pt x="201318" y="150383"/>
                        <a:pt x="182756" y="208100"/>
                        <a:pt x="173182" y="265546"/>
                      </a:cubicBezTo>
                      <a:cubicBezTo>
                        <a:pt x="171181" y="277550"/>
                        <a:pt x="164979" y="288480"/>
                        <a:pt x="161636" y="300182"/>
                      </a:cubicBezTo>
                      <a:cubicBezTo>
                        <a:pt x="157277" y="315439"/>
                        <a:pt x="158893" y="333161"/>
                        <a:pt x="150091" y="346364"/>
                      </a:cubicBezTo>
                      <a:cubicBezTo>
                        <a:pt x="142394" y="357910"/>
                        <a:pt x="127865" y="363249"/>
                        <a:pt x="115454" y="369455"/>
                      </a:cubicBezTo>
                      <a:cubicBezTo>
                        <a:pt x="104569" y="374897"/>
                        <a:pt x="92475" y="377503"/>
                        <a:pt x="80818" y="381000"/>
                      </a:cubicBezTo>
                      <a:cubicBezTo>
                        <a:pt x="53982" y="389051"/>
                        <a:pt x="26939" y="396394"/>
                        <a:pt x="0" y="404091"/>
                      </a:cubicBezTo>
                      <a:cubicBezTo>
                        <a:pt x="98708" y="436994"/>
                        <a:pt x="45121" y="430201"/>
                        <a:pt x="161636" y="415637"/>
                      </a:cubicBezTo>
                      <a:cubicBezTo>
                        <a:pt x="173182" y="407940"/>
                        <a:pt x="187605" y="403381"/>
                        <a:pt x="196273" y="392546"/>
                      </a:cubicBezTo>
                      <a:cubicBezTo>
                        <a:pt x="203876" y="383043"/>
                        <a:pt x="202375" y="368794"/>
                        <a:pt x="207818" y="357909"/>
                      </a:cubicBezTo>
                      <a:cubicBezTo>
                        <a:pt x="214023" y="345498"/>
                        <a:pt x="222026" y="333933"/>
                        <a:pt x="230909" y="323273"/>
                      </a:cubicBezTo>
                      <a:cubicBezTo>
                        <a:pt x="281811" y="262191"/>
                        <a:pt x="252877" y="313972"/>
                        <a:pt x="277091" y="265546"/>
                      </a:cubicBezTo>
                      <a:lnTo>
                        <a:pt x="277091" y="242455"/>
                      </a:lnTo>
                      <a:cubicBezTo>
                        <a:pt x="289911" y="127071"/>
                        <a:pt x="288636" y="173395"/>
                        <a:pt x="288636" y="103909"/>
                      </a:cubicBezTo>
                      <a:lnTo>
                        <a:pt x="288636" y="103909"/>
                      </a:lnTo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solidFill>
                    <a:srgbClr val="FCD5B5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889267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How many cats in 2011?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10178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If we start with 2 cats (male and female) in 2001 and cats breed every 3 months producing a litter of 4 kittens, how many cats will we have today?</a:t>
            </a:r>
          </a:p>
          <a:p>
            <a:pPr lvl="1"/>
            <a:r>
              <a:rPr lang="en-US" sz="2400" b="1" dirty="0" smtClean="0"/>
              <a:t>At 3 months, we’ll have 4 kittens</a:t>
            </a:r>
          </a:p>
          <a:p>
            <a:pPr lvl="1"/>
            <a:r>
              <a:rPr lang="en-US" sz="2400" b="1" dirty="0" smtClean="0"/>
              <a:t>At 6 months, we’ll have 8 kittens</a:t>
            </a:r>
          </a:p>
          <a:p>
            <a:pPr lvl="1"/>
            <a:r>
              <a:rPr lang="en-US" sz="2400" b="1" dirty="0" smtClean="0"/>
              <a:t>At 12 months we’ll have 32 kittens (expanded by 16)</a:t>
            </a:r>
          </a:p>
          <a:p>
            <a:pPr lvl="1"/>
            <a:r>
              <a:rPr lang="en-US" sz="2400" b="1" dirty="0" smtClean="0"/>
              <a:t>At 5 years, </a:t>
            </a:r>
            <a:r>
              <a:rPr lang="en-US" sz="2400" b="1" smtClean="0"/>
              <a:t>we’ll have 16</a:t>
            </a:r>
            <a:r>
              <a:rPr lang="en-US" sz="2400" b="1" baseline="30000" smtClean="0"/>
              <a:t>5</a:t>
            </a:r>
            <a:r>
              <a:rPr lang="en-US" sz="2400" b="1" smtClean="0"/>
              <a:t> </a:t>
            </a:r>
            <a:r>
              <a:rPr lang="en-US" sz="2400" b="1" dirty="0" smtClean="0"/>
              <a:t>kittens = (2</a:t>
            </a:r>
            <a:r>
              <a:rPr lang="en-US" sz="2400" b="1" baseline="30000" dirty="0" smtClean="0"/>
              <a:t>4*5</a:t>
            </a:r>
            <a:r>
              <a:rPr lang="en-US" sz="2400" b="1" dirty="0" smtClean="0"/>
              <a:t>) = one million</a:t>
            </a:r>
          </a:p>
          <a:p>
            <a:pPr lvl="1"/>
            <a:r>
              <a:rPr lang="en-US" sz="2400" b="1" dirty="0" smtClean="0"/>
              <a:t>At 10 years, we’ll have 16</a:t>
            </a:r>
            <a:r>
              <a:rPr lang="en-US" sz="2400" b="1" baseline="30000" dirty="0" smtClean="0"/>
              <a:t>10</a:t>
            </a:r>
            <a:r>
              <a:rPr lang="en-US" sz="2400" b="1" dirty="0" smtClean="0"/>
              <a:t> kittens = 2</a:t>
            </a:r>
            <a:r>
              <a:rPr lang="en-US" sz="2400" b="1" baseline="30000" dirty="0" smtClean="0"/>
              <a:t>40</a:t>
            </a:r>
            <a:r>
              <a:rPr lang="en-US" sz="2400" b="1" dirty="0" smtClean="0"/>
              <a:t> </a:t>
            </a:r>
          </a:p>
          <a:p>
            <a:pPr lvl="1"/>
            <a:r>
              <a:rPr lang="en-US" sz="2400" b="1" dirty="0" smtClean="0"/>
              <a:t>Transfer to OMG units or as they’re better known in IT departments as terabytes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430698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The problem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Analysis is exploding</a:t>
            </a:r>
          </a:p>
          <a:p>
            <a:pPr lvl="1"/>
            <a:r>
              <a:rPr lang="en-US" b="1" dirty="0" smtClean="0"/>
              <a:t>Imaging </a:t>
            </a:r>
          </a:p>
          <a:p>
            <a:pPr lvl="1"/>
            <a:r>
              <a:rPr lang="en-US" b="1" dirty="0" err="1" smtClean="0"/>
              <a:t>NextGen</a:t>
            </a:r>
            <a:r>
              <a:rPr lang="en-US" b="1" dirty="0" smtClean="0"/>
              <a:t> sequencing</a:t>
            </a:r>
          </a:p>
          <a:p>
            <a:pPr lvl="1"/>
            <a:r>
              <a:rPr lang="en-US" b="1" dirty="0" smtClean="0"/>
              <a:t>Proteomics</a:t>
            </a:r>
          </a:p>
          <a:p>
            <a:pPr lvl="1"/>
            <a:r>
              <a:rPr lang="en-US" b="1" dirty="0" smtClean="0"/>
              <a:t>Metabolomics</a:t>
            </a:r>
          </a:p>
          <a:p>
            <a:r>
              <a:rPr lang="en-US" b="1" dirty="0" smtClean="0"/>
              <a:t>Have created a world where there are “routine” TB datasets</a:t>
            </a:r>
          </a:p>
        </p:txBody>
      </p:sp>
    </p:spTree>
    <p:extLst>
      <p:ext uri="{BB962C8B-B14F-4D97-AF65-F5344CB8AC3E}">
        <p14:creationId xmlns:p14="http://schemas.microsoft.com/office/powerpoint/2010/main" val="4067098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/>
          </p:cNvSpPr>
          <p:nvPr/>
        </p:nvSpPr>
        <p:spPr>
          <a:xfrm>
            <a:off x="457200" y="85578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>
                <a:solidFill>
                  <a:srgbClr val="FF0000"/>
                </a:solidFill>
              </a:rPr>
              <a:t>Recent increases in speed of DNA sequencing 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5" name="Picture 4" descr="Screen shot 2011-04-23 at 10.21.2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4558"/>
            <a:ext cx="9144000" cy="450345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06092" y="658170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12361" y="5839409"/>
            <a:ext cx="85275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Since 2005, DNA sequencing rates have increased 500-fold and are headed higher. The annualized increase is 4.5-fold, i.e., 22.5-fold every two years, an order of magnitude more than Moore’s law in computing.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937921" y="6449741"/>
            <a:ext cx="3375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00FF"/>
                </a:solidFill>
              </a:rPr>
              <a:t>Mardis</a:t>
            </a:r>
            <a:r>
              <a:rPr lang="en-US" b="1" dirty="0" smtClean="0">
                <a:solidFill>
                  <a:srgbClr val="0000FF"/>
                </a:solidFill>
              </a:rPr>
              <a:t> ER Nature 470:198, 2011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135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>
                <a:solidFill>
                  <a:srgbClr val="FF0000"/>
                </a:solidFill>
              </a:rPr>
              <a:t>Expense of Deep Sequencing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951288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smtClean="0"/>
              <a:t>Deep DNA sequencing is leading to Terabytes of data per month</a:t>
            </a:r>
          </a:p>
          <a:p>
            <a:pPr lvl="1"/>
            <a:r>
              <a:rPr lang="en-US" b="1" smtClean="0"/>
              <a:t>If the genomes of the population of the USA were sequenced, this would amount to &gt;1,000 Petabytes of data</a:t>
            </a:r>
          </a:p>
          <a:p>
            <a:pPr lvl="1"/>
            <a:r>
              <a:rPr lang="en-US" b="1" smtClean="0"/>
              <a:t>1 Terabyte of storage is ~$100</a:t>
            </a:r>
          </a:p>
          <a:p>
            <a:pPr lvl="1"/>
            <a:r>
              <a:rPr lang="en-US" b="1" smtClean="0"/>
              <a:t>If simple scaling is possible, then it would cost $100 million a year (expected lifetime of the drives) to store the data or </a:t>
            </a:r>
            <a:r>
              <a:rPr lang="en-US" b="1" smtClean="0">
                <a:solidFill>
                  <a:srgbClr val="0000FF"/>
                </a:solidFill>
              </a:rPr>
              <a:t>approaching $7 billion for the average person’s lifetime </a:t>
            </a:r>
            <a:r>
              <a:rPr lang="en-US" b="1" smtClean="0"/>
              <a:t>(assuming no further population increase)</a:t>
            </a:r>
          </a:p>
          <a:p>
            <a:pPr lvl="1"/>
            <a:r>
              <a:rPr lang="en-US" b="1" smtClean="0"/>
              <a:t>And that’s without backups, using the data in any way and assuming that Microsoft doesn’t structure your saved files!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53446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NIH requirements for data collected from funded grants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4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NIH requires you to make available datasets created from federally supported studies</a:t>
            </a:r>
          </a:p>
          <a:p>
            <a:r>
              <a:rPr lang="en-US" b="1" dirty="0" smtClean="0"/>
              <a:t>How long should this be </a:t>
            </a:r>
            <a:r>
              <a:rPr lang="en-US" b="1" u="sng" dirty="0" smtClean="0"/>
              <a:t>after</a:t>
            </a:r>
            <a:r>
              <a:rPr lang="en-US" b="1" dirty="0" smtClean="0"/>
              <a:t> termination of the grant?</a:t>
            </a:r>
          </a:p>
          <a:p>
            <a:pPr lvl="1"/>
            <a:r>
              <a:rPr lang="en-US" b="1" dirty="0" smtClean="0"/>
              <a:t>Federal rules about “data” state that you must keep them for 3 years</a:t>
            </a:r>
          </a:p>
          <a:p>
            <a:pPr lvl="1"/>
            <a:r>
              <a:rPr lang="en-US" b="1" dirty="0">
                <a:hlinkClick r:id="rId2"/>
              </a:rPr>
              <a:t>http://grants.nih.gov/grants/policy/nihgps_2010/nihgps_ch8.htm#</a:t>
            </a:r>
            <a:r>
              <a:rPr lang="en-US" b="1" dirty="0" smtClean="0">
                <a:hlinkClick r:id="rId2"/>
              </a:rPr>
              <a:t>_Toc271264950</a:t>
            </a:r>
            <a:r>
              <a:rPr lang="en-US" b="1" dirty="0" smtClean="0"/>
              <a:t> </a:t>
            </a:r>
          </a:p>
          <a:p>
            <a:pPr lvl="1"/>
            <a:r>
              <a:rPr lang="en-US" b="1" dirty="0" smtClean="0"/>
              <a:t>So, who pays for keeping TB datasets?</a:t>
            </a:r>
          </a:p>
          <a:p>
            <a:pPr lvl="1"/>
            <a:r>
              <a:rPr lang="en-US" b="1" dirty="0" smtClean="0"/>
              <a:t>The investigator doesn’t have financial authority once a grant is over</a:t>
            </a:r>
          </a:p>
          <a:p>
            <a:pPr lvl="2"/>
            <a:r>
              <a:rPr lang="en-US" b="1" dirty="0" smtClean="0"/>
              <a:t>So, UAB?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24384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679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smtClean="0">
                <a:solidFill>
                  <a:srgbClr val="FF0000"/>
                </a:solidFill>
              </a:rPr>
              <a:t>Does the “cloud” present a viable option?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22844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800" b="1" smtClean="0"/>
              <a:t>Yes, if we can transfer the data to other computers with greater processing power and cheaper long-term storage, but……..</a:t>
            </a:r>
            <a:endParaRPr lang="en-US" sz="2800" b="1" dirty="0"/>
          </a:p>
        </p:txBody>
      </p:sp>
      <p:pic>
        <p:nvPicPr>
          <p:cNvPr id="4" name="Picture 3" descr="Screen shot 2011-05-07 at 9.28.3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6432" y="2568487"/>
            <a:ext cx="4568620" cy="4246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844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1835</TotalTime>
  <Words>1084</Words>
  <Application>Microsoft Macintosh PowerPoint</Application>
  <PresentationFormat>On-screen Show (4:3)</PresentationFormat>
  <Paragraphs>99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Challenges in data acquisition, storage and processing for NIH funded studies</vt:lpstr>
      <vt:lpstr>Synopsis</vt:lpstr>
      <vt:lpstr>PowerPoint Presentation</vt:lpstr>
      <vt:lpstr>How many cats in 2011?</vt:lpstr>
      <vt:lpstr>The problem</vt:lpstr>
      <vt:lpstr>PowerPoint Presentation</vt:lpstr>
      <vt:lpstr>PowerPoint Presentation</vt:lpstr>
      <vt:lpstr>NIH requirements for data collected from funded grants</vt:lpstr>
      <vt:lpstr>PowerPoint Presentation</vt:lpstr>
      <vt:lpstr>PowerPoint Presentation</vt:lpstr>
      <vt:lpstr>PowerPoint Presentation</vt:lpstr>
      <vt:lpstr>PowerPoint Presentation</vt:lpstr>
      <vt:lpstr>Tb storage costs in the Cloud</vt:lpstr>
      <vt:lpstr>Other models to consider</vt:lpstr>
      <vt:lpstr>Costs of tape storage</vt:lpstr>
      <vt:lpstr>The robotic tape storage system</vt:lpstr>
      <vt:lpstr>PowerPoint Presentation</vt:lpstr>
      <vt:lpstr>Acknowledgements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Challenges in data acquisition, storage and processing for NIH funded studies</dc:title>
  <dc:creator>Office 2004 Test Drive User</dc:creator>
  <cp:lastModifiedBy>Office 2004 Test Drive User</cp:lastModifiedBy>
  <cp:revision>36</cp:revision>
  <dcterms:created xsi:type="dcterms:W3CDTF">2011-08-22T19:44:39Z</dcterms:created>
  <dcterms:modified xsi:type="dcterms:W3CDTF">2011-09-16T16:19:05Z</dcterms:modified>
</cp:coreProperties>
</file>